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705" autoAdjust="0"/>
  </p:normalViewPr>
  <p:slideViewPr>
    <p:cSldViewPr>
      <p:cViewPr>
        <p:scale>
          <a:sx n="80" d="100"/>
          <a:sy n="80" d="100"/>
        </p:scale>
        <p:origin x="-1350" y="-54"/>
      </p:cViewPr>
      <p:guideLst>
        <p:guide orient="horz" pos="2160"/>
        <p:guide orient="horz" pos="816"/>
        <p:guide orient="horz" pos="3888"/>
        <p:guide orient="horz" pos="288"/>
        <p:guide orient="horz" pos="1104"/>
        <p:guide orient="horz" pos="4080"/>
        <p:guide pos="288"/>
        <p:guide pos="2880"/>
        <p:guide pos="5472"/>
        <p:guide pos="5616"/>
        <p:guide pos="1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8021CA-B3A1-4118-BE72-DBCF2F158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67D29-10BD-4B58-95CC-53632ED6546F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endParaRPr lang="en-US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893763"/>
            <a:fld id="{48687422-1019-436C-A15E-5998C8B61B93}" type="slidenum">
              <a:rPr lang="en-US" sz="1100"/>
              <a:pPr algn="r" defTabSz="893763"/>
              <a:t>1</a:t>
            </a:fld>
            <a:endParaRPr lang="en-US" sz="1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8D7F8-922B-4CA5-B2F8-98291DD57022}" type="slidenum">
              <a:rPr lang="en-US"/>
              <a:pPr/>
              <a:t>10</a:t>
            </a:fld>
            <a:endParaRPr lang="en-US"/>
          </a:p>
        </p:txBody>
      </p:sp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endParaRPr lang="en-US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908050"/>
            <a:fld id="{BF02434A-FDC8-49AC-BC99-A7295726D66B}" type="slidenum">
              <a:rPr lang="en-US" sz="1100"/>
              <a:pPr algn="r" defTabSz="908050"/>
              <a:t>10</a:t>
            </a:fld>
            <a:endParaRPr lang="en-US" sz="11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C9469-4DA6-494A-8B90-9DCB35B77EEA}" type="slidenum">
              <a:rPr lang="en-US"/>
              <a:pPr/>
              <a:t>11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15B4E-733D-4609-BCED-62A4A72A1658}" type="slidenum">
              <a:rPr lang="en-US"/>
              <a:pPr/>
              <a:t>12</a:t>
            </a:fld>
            <a:endParaRPr lang="en-US"/>
          </a:p>
        </p:txBody>
      </p:sp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endParaRPr lang="en-US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893763"/>
            <a:fld id="{A050DB5C-FB65-4CA8-95B7-F17469014EC6}" type="slidenum">
              <a:rPr lang="en-US" sz="1100"/>
              <a:pPr algn="r" defTabSz="893763"/>
              <a:t>12</a:t>
            </a:fld>
            <a:endParaRPr lang="en-US" sz="11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F32E8-F9BD-4FE4-830E-1D84092F21DA}" type="slidenum">
              <a:rPr lang="en-US"/>
              <a:pPr/>
              <a:t>13</a:t>
            </a:fld>
            <a:endParaRPr lang="en-US"/>
          </a:p>
        </p:txBody>
      </p:sp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endParaRPr lang="en-US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893763" eaLnBrk="0" hangingPunct="0"/>
            <a:fld id="{FEAFE2C5-EE6E-479B-BE15-E482653E15D2}" type="slidenum">
              <a:rPr lang="en-US" sz="1100">
                <a:solidFill>
                  <a:srgbClr val="000000"/>
                </a:solidFill>
              </a:rPr>
              <a:pPr algn="r" defTabSz="893763" eaLnBrk="0" hangingPunct="0"/>
              <a:t>13</a:t>
            </a:fld>
            <a:endParaRPr 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30C3B-2D53-40E9-910A-3A5EFE63E32A}" type="slidenum">
              <a:rPr lang="en-US"/>
              <a:pPr/>
              <a:t>14</a:t>
            </a:fld>
            <a:endParaRPr lang="en-US"/>
          </a:p>
        </p:txBody>
      </p:sp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endParaRPr lang="en-US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893763"/>
            <a:fld id="{D622FC62-1257-4F5C-8F24-B7A7BDFAD83C}" type="slidenum">
              <a:rPr lang="en-US" sz="1100"/>
              <a:pPr algn="r" defTabSz="893763"/>
              <a:t>14</a:t>
            </a:fld>
            <a:endParaRPr lang="en-US" sz="11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BC13B-6B57-4AC2-8D0F-024C74AADC03}" type="slidenum">
              <a:rPr lang="en-US"/>
              <a:pPr/>
              <a:t>15</a:t>
            </a:fld>
            <a:endParaRPr lang="en-US"/>
          </a:p>
        </p:txBody>
      </p:sp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endParaRPr lang="en-US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893763"/>
            <a:fld id="{5986F021-30FA-4B65-9FF8-3D01D21313E6}" type="slidenum">
              <a:rPr lang="en-US" sz="1100"/>
              <a:pPr algn="r" defTabSz="893763"/>
              <a:t>15</a:t>
            </a:fld>
            <a:endParaRPr lang="en-US" sz="11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95680-0E78-4DA0-982A-DBB707F4115D}" type="slidenum">
              <a:rPr lang="en-US"/>
              <a:pPr/>
              <a:t>16</a:t>
            </a:fld>
            <a:endParaRPr lang="en-US"/>
          </a:p>
        </p:txBody>
      </p:sp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endParaRPr lang="en-US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893763"/>
            <a:fld id="{0A605A43-2E93-4B73-AD59-8643CEF8C2A8}" type="slidenum">
              <a:rPr lang="en-US" sz="1100"/>
              <a:pPr algn="r" defTabSz="893763"/>
              <a:t>16</a:t>
            </a:fld>
            <a:endParaRPr lang="en-US" sz="11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934C2-B1CB-4AAC-8609-532D88A77260}" type="slidenum">
              <a:rPr lang="en-US"/>
              <a:pPr/>
              <a:t>17</a:t>
            </a:fld>
            <a:endParaRPr lang="en-US"/>
          </a:p>
        </p:txBody>
      </p:sp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endParaRPr lang="en-US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893763" eaLnBrk="0" hangingPunct="0"/>
            <a:fld id="{7B3413C4-4823-4CEF-9166-75A070989328}" type="slidenum">
              <a:rPr lang="en-US" sz="1100">
                <a:solidFill>
                  <a:srgbClr val="000000"/>
                </a:solidFill>
              </a:rPr>
              <a:pPr algn="r" defTabSz="893763" eaLnBrk="0" hangingPunct="0"/>
              <a:t>17</a:t>
            </a:fld>
            <a:endParaRPr 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4D380-0AC1-4563-9C22-8A65FF2B00D2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endParaRPr lang="en-US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893763"/>
            <a:fld id="{0022B672-1B26-4859-9410-6E8F9A502326}" type="slidenum">
              <a:rPr lang="en-US" sz="1100"/>
              <a:pPr algn="r" defTabSz="893763"/>
              <a:t>2</a:t>
            </a:fld>
            <a:endParaRPr lang="en-US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D3F21-648E-44E4-A2F4-1F786275D91B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893763"/>
            <a:fld id="{51AAF1A6-6C21-4C4D-8166-01CCCFCDDA51}" type="slidenum">
              <a:rPr lang="en-US" sz="1100"/>
              <a:pPr algn="r" defTabSz="893763"/>
              <a:t>3</a:t>
            </a:fld>
            <a:endParaRPr lang="en-US" sz="1100"/>
          </a:p>
        </p:txBody>
      </p:sp>
      <p:sp>
        <p:nvSpPr>
          <p:cNvPr id="1229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527E8-91EB-452C-AA01-F97137063793}" type="slidenum">
              <a:rPr lang="en-US"/>
              <a:pPr/>
              <a:t>4</a:t>
            </a:fld>
            <a:endParaRPr lang="en-US"/>
          </a:p>
        </p:txBody>
      </p:sp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893763" eaLnBrk="0" hangingPunct="0"/>
            <a:fld id="{2066D499-E7BA-4D72-826A-AFCEC5683F7C}" type="slidenum">
              <a:rPr lang="en-US" sz="1100">
                <a:solidFill>
                  <a:srgbClr val="000000"/>
                </a:solidFill>
              </a:rPr>
              <a:pPr algn="r" defTabSz="893763" eaLnBrk="0" hangingPunct="0"/>
              <a:t>4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7412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626" tIns="44815" rIns="89626" bIns="44815"/>
          <a:lstStyle/>
          <a:p>
            <a:pPr defTabSz="947738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E83B0-8277-4C79-9892-0EA32CF11074}" type="slidenum">
              <a:rPr lang="en-US"/>
              <a:pPr/>
              <a:t>5</a:t>
            </a:fld>
            <a:endParaRPr lang="en-US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893763"/>
            <a:fld id="{D9CE2DDA-7240-4A26-A708-23D49A136386}" type="slidenum">
              <a:rPr lang="en-US" sz="1100"/>
              <a:pPr algn="r" defTabSz="893763"/>
              <a:t>5</a:t>
            </a:fld>
            <a:endParaRPr lang="en-US" sz="11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82595-9FE0-4A28-8279-2347FB815078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893763" eaLnBrk="0" hangingPunct="0"/>
            <a:fld id="{ADF344CC-67A4-4CA8-941F-9CF7A770F701}" type="slidenum">
              <a:rPr lang="en-US" sz="1100">
                <a:solidFill>
                  <a:srgbClr val="000000"/>
                </a:solidFill>
              </a:rPr>
              <a:pPr algn="r" defTabSz="893763" eaLnBrk="0" hangingPunct="0"/>
              <a:t>6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pPr defTabSz="947738"/>
            <a:endParaRPr lang="en-US" sz="9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A6FBE-E90E-4DDA-971E-BC60B5EF2877}" type="slidenum">
              <a:rPr lang="en-US"/>
              <a:pPr/>
              <a:t>7</a:t>
            </a:fld>
            <a:endParaRPr lang="en-US"/>
          </a:p>
        </p:txBody>
      </p:sp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endParaRPr lang="en-US" sz="900">
              <a:solidFill>
                <a:schemeClr val="bg2"/>
              </a:solidFill>
            </a:endParaRP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893763" eaLnBrk="0" hangingPunct="0"/>
            <a:fld id="{EF74D124-6F6E-4035-A1CB-89963B7EEE63}" type="slidenum">
              <a:rPr lang="en-US" sz="1100">
                <a:solidFill>
                  <a:srgbClr val="000000"/>
                </a:solidFill>
              </a:rPr>
              <a:pPr algn="r" defTabSz="893763" eaLnBrk="0" hangingPunct="0"/>
              <a:t>7</a:t>
            </a:fld>
            <a:endParaRPr 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0503F-1142-4CC2-8ADC-D512E63F8FA9}" type="slidenum">
              <a:rPr lang="en-US"/>
              <a:pPr/>
              <a:t>8</a:t>
            </a:fld>
            <a:endParaRPr lang="en-US"/>
          </a:p>
        </p:txBody>
      </p:sp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endParaRPr lang="en-US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893763" eaLnBrk="0" hangingPunct="0"/>
            <a:fld id="{2F064375-DC03-4C78-B030-862920575861}" type="slidenum">
              <a:rPr lang="en-US" sz="1100">
                <a:solidFill>
                  <a:srgbClr val="000000"/>
                </a:solidFill>
              </a:rPr>
              <a:pPr algn="r" defTabSz="893763" eaLnBrk="0" hangingPunct="0"/>
              <a:t>8</a:t>
            </a:fld>
            <a:endParaRPr 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5682C-6C40-4F7D-95EC-FAD3594599D7}" type="slidenum">
              <a:rPr lang="en-US"/>
              <a:pPr/>
              <a:t>9</a:t>
            </a:fld>
            <a:endParaRPr lang="en-US"/>
          </a:p>
        </p:txBody>
      </p:sp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89626" tIns="44815" rIns="89626" bIns="44815"/>
          <a:lstStyle/>
          <a:p>
            <a:endParaRPr lang="en-US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6" tIns="44815" rIns="89626" bIns="44815" anchor="b"/>
          <a:lstStyle/>
          <a:p>
            <a:pPr algn="r" defTabSz="893763"/>
            <a:fld id="{9E5CD8B5-8C3F-47FC-9645-2402A0D3B025}" type="slidenum">
              <a:rPr lang="en-US" sz="1100"/>
              <a:pPr algn="r" defTabSz="893763"/>
              <a:t>9</a:t>
            </a:fld>
            <a:endParaRPr lang="en-US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53025" y="2267712"/>
            <a:ext cx="4575478" cy="867930"/>
          </a:xfrm>
        </p:spPr>
        <p:txBody>
          <a:bodyPr wrap="square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53025" y="3344677"/>
            <a:ext cx="4575478" cy="341632"/>
          </a:xfr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53025" y="3895344"/>
            <a:ext cx="4575478" cy="57862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1">
                <a:solidFill>
                  <a:schemeClr val="bg2"/>
                </a:solidFill>
              </a:defRPr>
            </a:lvl1pPr>
            <a:lvl2pPr marL="1588" indent="0">
              <a:lnSpc>
                <a:spcPct val="100000"/>
              </a:lnSpc>
              <a:spcBef>
                <a:spcPts val="600"/>
              </a:spcBef>
              <a:buNone/>
              <a:defRPr sz="1400" b="1">
                <a:solidFill>
                  <a:schemeClr val="bg2"/>
                </a:solidFill>
              </a:defRPr>
            </a:lvl2pPr>
            <a:lvl3pPr marL="558800" indent="0">
              <a:spcBef>
                <a:spcPts val="600"/>
              </a:spcBef>
              <a:buNone/>
              <a:defRPr sz="1400"/>
            </a:lvl3pPr>
            <a:lvl4pPr marL="914400" indent="0">
              <a:spcBef>
                <a:spcPts val="600"/>
              </a:spcBef>
              <a:buNone/>
              <a:defRPr sz="1400"/>
            </a:lvl4pPr>
            <a:lvl5pPr marL="1201737" indent="0">
              <a:spcBef>
                <a:spcPts val="600"/>
              </a:spcBef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 bwMode="auto">
          <a:xfrm>
            <a:off x="453025" y="5010912"/>
            <a:ext cx="4575478" cy="2585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200">
                <a:solidFill>
                  <a:schemeClr val="bg2"/>
                </a:solidFill>
              </a:defRPr>
            </a:lvl1pPr>
            <a:lvl2pPr marL="236537" indent="0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558800" indent="0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914400" indent="0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1201737" indent="0">
              <a:lnSpc>
                <a:spcPct val="9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2" y="5915266"/>
            <a:ext cx="1495230" cy="333134"/>
          </a:xfrm>
          <a:prstGeom prst="rect">
            <a:avLst/>
          </a:prstGeom>
        </p:spPr>
      </p:pic>
      <p:sp>
        <p:nvSpPr>
          <p:cNvPr id="20" name="Rectangle 37"/>
          <p:cNvSpPr>
            <a:spLocks noChangeArrowheads="1"/>
          </p:cNvSpPr>
          <p:nvPr/>
        </p:nvSpPr>
        <p:spPr bwMode="gray">
          <a:xfrm>
            <a:off x="228600" y="6400800"/>
            <a:ext cx="5105400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800" dirty="0" smtClean="0">
                <a:solidFill>
                  <a:schemeClr val="tx1"/>
                </a:solidFill>
                <a:latin typeface="Arial" charset="0"/>
              </a:rPr>
              <a:t>© 2015 Pershing LLC. Member FINRA, NYSE, SIPC. For professional use only. </a:t>
            </a:r>
            <a:br>
              <a:rPr lang="en-US" sz="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800" dirty="0" smtClean="0">
                <a:solidFill>
                  <a:schemeClr val="tx1"/>
                </a:solidFill>
                <a:latin typeface="Arial" charset="0"/>
              </a:rPr>
              <a:t>Not for distribution to the public. Please see disclosures at end. Proprietary and confidential.</a:t>
            </a:r>
          </a:p>
        </p:txBody>
      </p:sp>
      <p:grpSp>
        <p:nvGrpSpPr>
          <p:cNvPr id="9" name="Group 8"/>
          <p:cNvGrpSpPr/>
          <p:nvPr/>
        </p:nvGrpSpPr>
        <p:grpSpPr bwMode="gray">
          <a:xfrm>
            <a:off x="364331" y="465137"/>
            <a:ext cx="1831975" cy="625475"/>
            <a:chOff x="363538" y="466726"/>
            <a:chExt cx="1831975" cy="625475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482600" y="901701"/>
              <a:ext cx="1712913" cy="190500"/>
            </a:xfrm>
            <a:custGeom>
              <a:avLst/>
              <a:gdLst/>
              <a:ahLst/>
              <a:cxnLst>
                <a:cxn ang="0">
                  <a:pos x="28318" y="3136"/>
                </a:cxn>
                <a:cxn ang="0">
                  <a:pos x="30217" y="3756"/>
                </a:cxn>
                <a:cxn ang="0">
                  <a:pos x="29740" y="2668"/>
                </a:cxn>
                <a:cxn ang="0">
                  <a:pos x="30128" y="703"/>
                </a:cxn>
                <a:cxn ang="0">
                  <a:pos x="30597" y="0"/>
                </a:cxn>
                <a:cxn ang="0">
                  <a:pos x="26804" y="228"/>
                </a:cxn>
                <a:cxn ang="0">
                  <a:pos x="27408" y="5260"/>
                </a:cxn>
                <a:cxn ang="0">
                  <a:pos x="30678" y="5667"/>
                </a:cxn>
                <a:cxn ang="0">
                  <a:pos x="30202" y="5199"/>
                </a:cxn>
                <a:cxn ang="0">
                  <a:pos x="51313" y="630"/>
                </a:cxn>
                <a:cxn ang="0">
                  <a:pos x="47090" y="228"/>
                </a:cxn>
                <a:cxn ang="0">
                  <a:pos x="47867" y="903"/>
                </a:cxn>
                <a:cxn ang="0">
                  <a:pos x="47254" y="5667"/>
                </a:cxn>
                <a:cxn ang="0">
                  <a:pos x="48376" y="5260"/>
                </a:cxn>
                <a:cxn ang="0">
                  <a:pos x="51823" y="5757"/>
                </a:cxn>
                <a:cxn ang="0">
                  <a:pos x="52429" y="228"/>
                </a:cxn>
                <a:cxn ang="0">
                  <a:pos x="40985" y="2955"/>
                </a:cxn>
                <a:cxn ang="0">
                  <a:pos x="43694" y="130"/>
                </a:cxn>
                <a:cxn ang="0">
                  <a:pos x="43703" y="656"/>
                </a:cxn>
                <a:cxn ang="0">
                  <a:pos x="22403" y="4138"/>
                </a:cxn>
                <a:cxn ang="0">
                  <a:pos x="19053" y="630"/>
                </a:cxn>
                <a:cxn ang="0">
                  <a:pos x="19053" y="5260"/>
                </a:cxn>
                <a:cxn ang="0">
                  <a:pos x="20790" y="5260"/>
                </a:cxn>
                <a:cxn ang="0">
                  <a:pos x="22205" y="5821"/>
                </a:cxn>
                <a:cxn ang="0">
                  <a:pos x="23526" y="5260"/>
                </a:cxn>
                <a:cxn ang="0">
                  <a:pos x="25647" y="5260"/>
                </a:cxn>
                <a:cxn ang="0">
                  <a:pos x="25647" y="630"/>
                </a:cxn>
                <a:cxn ang="0">
                  <a:pos x="22403" y="4138"/>
                </a:cxn>
                <a:cxn ang="0">
                  <a:pos x="33514" y="630"/>
                </a:cxn>
                <a:cxn ang="0">
                  <a:pos x="31997" y="228"/>
                </a:cxn>
                <a:cxn ang="0">
                  <a:pos x="32604" y="5260"/>
                </a:cxn>
                <a:cxn ang="0">
                  <a:pos x="35780" y="5667"/>
                </a:cxn>
                <a:cxn ang="0">
                  <a:pos x="35303" y="5199"/>
                </a:cxn>
                <a:cxn ang="0">
                  <a:pos x="38171" y="630"/>
                </a:cxn>
                <a:cxn ang="0">
                  <a:pos x="36654" y="228"/>
                </a:cxn>
                <a:cxn ang="0">
                  <a:pos x="37263" y="5260"/>
                </a:cxn>
                <a:cxn ang="0">
                  <a:pos x="40438" y="5667"/>
                </a:cxn>
                <a:cxn ang="0">
                  <a:pos x="39964" y="5199"/>
                </a:cxn>
                <a:cxn ang="0">
                  <a:pos x="13736" y="2558"/>
                </a:cxn>
                <a:cxn ang="0">
                  <a:pos x="13111" y="228"/>
                </a:cxn>
                <a:cxn ang="0">
                  <a:pos x="11404" y="630"/>
                </a:cxn>
                <a:cxn ang="0">
                  <a:pos x="12453" y="5260"/>
                </a:cxn>
                <a:cxn ang="0">
                  <a:pos x="14574" y="5260"/>
                </a:cxn>
                <a:cxn ang="0">
                  <a:pos x="15489" y="630"/>
                </a:cxn>
                <a:cxn ang="0">
                  <a:pos x="14209" y="228"/>
                </a:cxn>
                <a:cxn ang="0">
                  <a:pos x="4078" y="1603"/>
                </a:cxn>
                <a:cxn ang="0">
                  <a:pos x="0" y="630"/>
                </a:cxn>
                <a:cxn ang="0">
                  <a:pos x="0" y="5260"/>
                </a:cxn>
                <a:cxn ang="0">
                  <a:pos x="4337" y="4224"/>
                </a:cxn>
                <a:cxn ang="0">
                  <a:pos x="2182" y="703"/>
                </a:cxn>
                <a:cxn ang="0">
                  <a:pos x="1516" y="2611"/>
                </a:cxn>
                <a:cxn ang="0">
                  <a:pos x="1516" y="5199"/>
                </a:cxn>
                <a:cxn ang="0">
                  <a:pos x="3406" y="4182"/>
                </a:cxn>
                <a:cxn ang="0">
                  <a:pos x="9385" y="630"/>
                </a:cxn>
                <a:cxn ang="0">
                  <a:pos x="5164" y="228"/>
                </a:cxn>
                <a:cxn ang="0">
                  <a:pos x="5937" y="903"/>
                </a:cxn>
                <a:cxn ang="0">
                  <a:pos x="5323" y="5667"/>
                </a:cxn>
                <a:cxn ang="0">
                  <a:pos x="6448" y="5261"/>
                </a:cxn>
                <a:cxn ang="0">
                  <a:pos x="9893" y="5757"/>
                </a:cxn>
                <a:cxn ang="0">
                  <a:pos x="10500" y="228"/>
                </a:cxn>
              </a:cxnLst>
              <a:rect l="0" t="0" r="r" b="b"/>
              <a:pathLst>
                <a:path w="52429" h="5821">
                  <a:moveTo>
                    <a:pt x="30202" y="5199"/>
                  </a:moveTo>
                  <a:lnTo>
                    <a:pt x="28318" y="5199"/>
                  </a:lnTo>
                  <a:lnTo>
                    <a:pt x="28318" y="3136"/>
                  </a:lnTo>
                  <a:lnTo>
                    <a:pt x="29740" y="3136"/>
                  </a:lnTo>
                  <a:lnTo>
                    <a:pt x="29740" y="3756"/>
                  </a:lnTo>
                  <a:lnTo>
                    <a:pt x="30217" y="3756"/>
                  </a:lnTo>
                  <a:lnTo>
                    <a:pt x="30217" y="2057"/>
                  </a:lnTo>
                  <a:lnTo>
                    <a:pt x="29740" y="2057"/>
                  </a:lnTo>
                  <a:lnTo>
                    <a:pt x="29740" y="2668"/>
                  </a:lnTo>
                  <a:lnTo>
                    <a:pt x="28318" y="2668"/>
                  </a:lnTo>
                  <a:lnTo>
                    <a:pt x="28318" y="703"/>
                  </a:lnTo>
                  <a:lnTo>
                    <a:pt x="30128" y="703"/>
                  </a:lnTo>
                  <a:lnTo>
                    <a:pt x="30128" y="1392"/>
                  </a:lnTo>
                  <a:lnTo>
                    <a:pt x="30597" y="1392"/>
                  </a:lnTo>
                  <a:lnTo>
                    <a:pt x="30597" y="0"/>
                  </a:lnTo>
                  <a:lnTo>
                    <a:pt x="30120" y="0"/>
                  </a:lnTo>
                  <a:lnTo>
                    <a:pt x="30120" y="228"/>
                  </a:lnTo>
                  <a:lnTo>
                    <a:pt x="26804" y="228"/>
                  </a:lnTo>
                  <a:lnTo>
                    <a:pt x="26804" y="630"/>
                  </a:lnTo>
                  <a:lnTo>
                    <a:pt x="27408" y="630"/>
                  </a:lnTo>
                  <a:lnTo>
                    <a:pt x="27408" y="5260"/>
                  </a:lnTo>
                  <a:lnTo>
                    <a:pt x="26804" y="5260"/>
                  </a:lnTo>
                  <a:lnTo>
                    <a:pt x="26804" y="5667"/>
                  </a:lnTo>
                  <a:lnTo>
                    <a:pt x="30678" y="5667"/>
                  </a:lnTo>
                  <a:lnTo>
                    <a:pt x="30678" y="4486"/>
                  </a:lnTo>
                  <a:lnTo>
                    <a:pt x="30202" y="4486"/>
                  </a:lnTo>
                  <a:lnTo>
                    <a:pt x="30202" y="5199"/>
                  </a:lnTo>
                  <a:close/>
                  <a:moveTo>
                    <a:pt x="50699" y="228"/>
                  </a:moveTo>
                  <a:lnTo>
                    <a:pt x="50699" y="630"/>
                  </a:lnTo>
                  <a:lnTo>
                    <a:pt x="51313" y="630"/>
                  </a:lnTo>
                  <a:lnTo>
                    <a:pt x="51313" y="4079"/>
                  </a:lnTo>
                  <a:lnTo>
                    <a:pt x="48500" y="228"/>
                  </a:lnTo>
                  <a:lnTo>
                    <a:pt x="47090" y="228"/>
                  </a:lnTo>
                  <a:lnTo>
                    <a:pt x="47090" y="630"/>
                  </a:lnTo>
                  <a:lnTo>
                    <a:pt x="47673" y="630"/>
                  </a:lnTo>
                  <a:lnTo>
                    <a:pt x="47867" y="903"/>
                  </a:lnTo>
                  <a:lnTo>
                    <a:pt x="47867" y="5260"/>
                  </a:lnTo>
                  <a:lnTo>
                    <a:pt x="47254" y="5260"/>
                  </a:lnTo>
                  <a:lnTo>
                    <a:pt x="47254" y="5667"/>
                  </a:lnTo>
                  <a:lnTo>
                    <a:pt x="48991" y="5667"/>
                  </a:lnTo>
                  <a:lnTo>
                    <a:pt x="48991" y="5260"/>
                  </a:lnTo>
                  <a:lnTo>
                    <a:pt x="48376" y="5260"/>
                  </a:lnTo>
                  <a:lnTo>
                    <a:pt x="48376" y="1596"/>
                  </a:lnTo>
                  <a:lnTo>
                    <a:pt x="51399" y="5757"/>
                  </a:lnTo>
                  <a:lnTo>
                    <a:pt x="51823" y="5757"/>
                  </a:lnTo>
                  <a:lnTo>
                    <a:pt x="51823" y="630"/>
                  </a:lnTo>
                  <a:lnTo>
                    <a:pt x="52429" y="630"/>
                  </a:lnTo>
                  <a:lnTo>
                    <a:pt x="52429" y="228"/>
                  </a:lnTo>
                  <a:lnTo>
                    <a:pt x="50699" y="228"/>
                  </a:lnTo>
                  <a:close/>
                  <a:moveTo>
                    <a:pt x="43694" y="130"/>
                  </a:moveTo>
                  <a:cubicBezTo>
                    <a:pt x="42201" y="130"/>
                    <a:pt x="40985" y="1397"/>
                    <a:pt x="40985" y="2955"/>
                  </a:cubicBezTo>
                  <a:cubicBezTo>
                    <a:pt x="40985" y="4508"/>
                    <a:pt x="42201" y="5771"/>
                    <a:pt x="43694" y="5771"/>
                  </a:cubicBezTo>
                  <a:cubicBezTo>
                    <a:pt x="45177" y="5771"/>
                    <a:pt x="46381" y="4504"/>
                    <a:pt x="46381" y="2947"/>
                  </a:cubicBezTo>
                  <a:cubicBezTo>
                    <a:pt x="46381" y="1393"/>
                    <a:pt x="45177" y="130"/>
                    <a:pt x="43694" y="130"/>
                  </a:cubicBezTo>
                  <a:close/>
                  <a:moveTo>
                    <a:pt x="43694" y="5245"/>
                  </a:moveTo>
                  <a:cubicBezTo>
                    <a:pt x="42686" y="5245"/>
                    <a:pt x="41982" y="4299"/>
                    <a:pt x="41982" y="2947"/>
                  </a:cubicBezTo>
                  <a:cubicBezTo>
                    <a:pt x="41982" y="1597"/>
                    <a:pt x="42692" y="656"/>
                    <a:pt x="43703" y="656"/>
                  </a:cubicBezTo>
                  <a:cubicBezTo>
                    <a:pt x="44692" y="656"/>
                    <a:pt x="45384" y="1597"/>
                    <a:pt x="45384" y="2947"/>
                  </a:cubicBezTo>
                  <a:cubicBezTo>
                    <a:pt x="45384" y="4299"/>
                    <a:pt x="44690" y="5245"/>
                    <a:pt x="43694" y="5245"/>
                  </a:cubicBezTo>
                  <a:close/>
                  <a:moveTo>
                    <a:pt x="22403" y="4138"/>
                  </a:moveTo>
                  <a:lnTo>
                    <a:pt x="20571" y="228"/>
                  </a:lnTo>
                  <a:lnTo>
                    <a:pt x="19053" y="228"/>
                  </a:lnTo>
                  <a:lnTo>
                    <a:pt x="19053" y="630"/>
                  </a:lnTo>
                  <a:lnTo>
                    <a:pt x="19666" y="630"/>
                  </a:lnTo>
                  <a:lnTo>
                    <a:pt x="19666" y="5260"/>
                  </a:lnTo>
                  <a:lnTo>
                    <a:pt x="19053" y="5260"/>
                  </a:lnTo>
                  <a:lnTo>
                    <a:pt x="19053" y="5667"/>
                  </a:lnTo>
                  <a:lnTo>
                    <a:pt x="20790" y="5667"/>
                  </a:lnTo>
                  <a:lnTo>
                    <a:pt x="20790" y="5260"/>
                  </a:lnTo>
                  <a:lnTo>
                    <a:pt x="20177" y="5260"/>
                  </a:lnTo>
                  <a:lnTo>
                    <a:pt x="20177" y="1488"/>
                  </a:lnTo>
                  <a:lnTo>
                    <a:pt x="22205" y="5821"/>
                  </a:lnTo>
                  <a:lnTo>
                    <a:pt x="24131" y="1583"/>
                  </a:lnTo>
                  <a:lnTo>
                    <a:pt x="24131" y="5260"/>
                  </a:lnTo>
                  <a:lnTo>
                    <a:pt x="23526" y="5260"/>
                  </a:lnTo>
                  <a:lnTo>
                    <a:pt x="23526" y="5667"/>
                  </a:lnTo>
                  <a:lnTo>
                    <a:pt x="25647" y="5667"/>
                  </a:lnTo>
                  <a:lnTo>
                    <a:pt x="25647" y="5260"/>
                  </a:lnTo>
                  <a:lnTo>
                    <a:pt x="25039" y="5260"/>
                  </a:lnTo>
                  <a:lnTo>
                    <a:pt x="25039" y="630"/>
                  </a:lnTo>
                  <a:lnTo>
                    <a:pt x="25647" y="630"/>
                  </a:lnTo>
                  <a:lnTo>
                    <a:pt x="25647" y="228"/>
                  </a:lnTo>
                  <a:lnTo>
                    <a:pt x="24205" y="228"/>
                  </a:lnTo>
                  <a:lnTo>
                    <a:pt x="22403" y="4138"/>
                  </a:lnTo>
                  <a:close/>
                  <a:moveTo>
                    <a:pt x="35303" y="5199"/>
                  </a:moveTo>
                  <a:lnTo>
                    <a:pt x="33514" y="5199"/>
                  </a:lnTo>
                  <a:lnTo>
                    <a:pt x="33514" y="630"/>
                  </a:lnTo>
                  <a:lnTo>
                    <a:pt x="34122" y="630"/>
                  </a:lnTo>
                  <a:lnTo>
                    <a:pt x="34122" y="228"/>
                  </a:lnTo>
                  <a:lnTo>
                    <a:pt x="31997" y="228"/>
                  </a:lnTo>
                  <a:lnTo>
                    <a:pt x="31997" y="630"/>
                  </a:lnTo>
                  <a:lnTo>
                    <a:pt x="32604" y="630"/>
                  </a:lnTo>
                  <a:lnTo>
                    <a:pt x="32604" y="5260"/>
                  </a:lnTo>
                  <a:lnTo>
                    <a:pt x="31997" y="5260"/>
                  </a:lnTo>
                  <a:lnTo>
                    <a:pt x="31997" y="5667"/>
                  </a:lnTo>
                  <a:lnTo>
                    <a:pt x="35780" y="5667"/>
                  </a:lnTo>
                  <a:lnTo>
                    <a:pt x="35780" y="4486"/>
                  </a:lnTo>
                  <a:lnTo>
                    <a:pt x="35303" y="4486"/>
                  </a:lnTo>
                  <a:lnTo>
                    <a:pt x="35303" y="5199"/>
                  </a:lnTo>
                  <a:close/>
                  <a:moveTo>
                    <a:pt x="39964" y="5199"/>
                  </a:moveTo>
                  <a:lnTo>
                    <a:pt x="38171" y="5199"/>
                  </a:lnTo>
                  <a:lnTo>
                    <a:pt x="38171" y="630"/>
                  </a:lnTo>
                  <a:lnTo>
                    <a:pt x="38776" y="630"/>
                  </a:lnTo>
                  <a:lnTo>
                    <a:pt x="38776" y="228"/>
                  </a:lnTo>
                  <a:lnTo>
                    <a:pt x="36654" y="228"/>
                  </a:lnTo>
                  <a:lnTo>
                    <a:pt x="36654" y="630"/>
                  </a:lnTo>
                  <a:lnTo>
                    <a:pt x="37263" y="630"/>
                  </a:lnTo>
                  <a:lnTo>
                    <a:pt x="37263" y="5260"/>
                  </a:lnTo>
                  <a:lnTo>
                    <a:pt x="36654" y="5260"/>
                  </a:lnTo>
                  <a:lnTo>
                    <a:pt x="36654" y="5667"/>
                  </a:lnTo>
                  <a:lnTo>
                    <a:pt x="40438" y="5667"/>
                  </a:lnTo>
                  <a:lnTo>
                    <a:pt x="40438" y="4486"/>
                  </a:lnTo>
                  <a:lnTo>
                    <a:pt x="39964" y="4486"/>
                  </a:lnTo>
                  <a:lnTo>
                    <a:pt x="39964" y="5199"/>
                  </a:lnTo>
                  <a:close/>
                  <a:moveTo>
                    <a:pt x="14209" y="630"/>
                  </a:moveTo>
                  <a:lnTo>
                    <a:pt x="14905" y="630"/>
                  </a:lnTo>
                  <a:lnTo>
                    <a:pt x="13736" y="2558"/>
                  </a:lnTo>
                  <a:lnTo>
                    <a:pt x="12480" y="630"/>
                  </a:lnTo>
                  <a:lnTo>
                    <a:pt x="13111" y="630"/>
                  </a:lnTo>
                  <a:lnTo>
                    <a:pt x="13111" y="228"/>
                  </a:lnTo>
                  <a:lnTo>
                    <a:pt x="10914" y="228"/>
                  </a:lnTo>
                  <a:lnTo>
                    <a:pt x="10914" y="630"/>
                  </a:lnTo>
                  <a:lnTo>
                    <a:pt x="11404" y="630"/>
                  </a:lnTo>
                  <a:lnTo>
                    <a:pt x="13059" y="3173"/>
                  </a:lnTo>
                  <a:lnTo>
                    <a:pt x="13059" y="5260"/>
                  </a:lnTo>
                  <a:lnTo>
                    <a:pt x="12453" y="5260"/>
                  </a:lnTo>
                  <a:lnTo>
                    <a:pt x="12453" y="5667"/>
                  </a:lnTo>
                  <a:lnTo>
                    <a:pt x="14574" y="5667"/>
                  </a:lnTo>
                  <a:lnTo>
                    <a:pt x="14574" y="5260"/>
                  </a:lnTo>
                  <a:lnTo>
                    <a:pt x="13960" y="5260"/>
                  </a:lnTo>
                  <a:lnTo>
                    <a:pt x="13960" y="3125"/>
                  </a:lnTo>
                  <a:lnTo>
                    <a:pt x="15489" y="630"/>
                  </a:lnTo>
                  <a:lnTo>
                    <a:pt x="15930" y="630"/>
                  </a:lnTo>
                  <a:lnTo>
                    <a:pt x="15930" y="228"/>
                  </a:lnTo>
                  <a:lnTo>
                    <a:pt x="14209" y="228"/>
                  </a:lnTo>
                  <a:lnTo>
                    <a:pt x="14209" y="630"/>
                  </a:lnTo>
                  <a:close/>
                  <a:moveTo>
                    <a:pt x="3080" y="2796"/>
                  </a:moveTo>
                  <a:cubicBezTo>
                    <a:pt x="3596" y="2648"/>
                    <a:pt x="4078" y="2246"/>
                    <a:pt x="4078" y="1603"/>
                  </a:cubicBezTo>
                  <a:cubicBezTo>
                    <a:pt x="4078" y="768"/>
                    <a:pt x="3458" y="228"/>
                    <a:pt x="2496" y="228"/>
                  </a:cubicBezTo>
                  <a:lnTo>
                    <a:pt x="0" y="228"/>
                  </a:lnTo>
                  <a:lnTo>
                    <a:pt x="0" y="630"/>
                  </a:lnTo>
                  <a:lnTo>
                    <a:pt x="605" y="630"/>
                  </a:lnTo>
                  <a:lnTo>
                    <a:pt x="605" y="5260"/>
                  </a:lnTo>
                  <a:lnTo>
                    <a:pt x="0" y="5260"/>
                  </a:lnTo>
                  <a:lnTo>
                    <a:pt x="0" y="5667"/>
                  </a:lnTo>
                  <a:lnTo>
                    <a:pt x="2639" y="5667"/>
                  </a:lnTo>
                  <a:cubicBezTo>
                    <a:pt x="3657" y="5667"/>
                    <a:pt x="4337" y="5087"/>
                    <a:pt x="4337" y="4224"/>
                  </a:cubicBezTo>
                  <a:cubicBezTo>
                    <a:pt x="4337" y="3370"/>
                    <a:pt x="3724" y="2936"/>
                    <a:pt x="3080" y="2796"/>
                  </a:cubicBezTo>
                  <a:close/>
                  <a:moveTo>
                    <a:pt x="1516" y="703"/>
                  </a:moveTo>
                  <a:lnTo>
                    <a:pt x="2182" y="703"/>
                  </a:lnTo>
                  <a:cubicBezTo>
                    <a:pt x="2536" y="703"/>
                    <a:pt x="3129" y="825"/>
                    <a:pt x="3129" y="1635"/>
                  </a:cubicBezTo>
                  <a:cubicBezTo>
                    <a:pt x="3129" y="2308"/>
                    <a:pt x="2631" y="2611"/>
                    <a:pt x="2138" y="2611"/>
                  </a:cubicBezTo>
                  <a:lnTo>
                    <a:pt x="1516" y="2611"/>
                  </a:lnTo>
                  <a:lnTo>
                    <a:pt x="1516" y="703"/>
                  </a:lnTo>
                  <a:close/>
                  <a:moveTo>
                    <a:pt x="2213" y="5199"/>
                  </a:moveTo>
                  <a:lnTo>
                    <a:pt x="1516" y="5199"/>
                  </a:lnTo>
                  <a:lnTo>
                    <a:pt x="1516" y="3081"/>
                  </a:lnTo>
                  <a:lnTo>
                    <a:pt x="2213" y="3081"/>
                  </a:lnTo>
                  <a:cubicBezTo>
                    <a:pt x="2937" y="3081"/>
                    <a:pt x="3406" y="3513"/>
                    <a:pt x="3406" y="4182"/>
                  </a:cubicBezTo>
                  <a:cubicBezTo>
                    <a:pt x="3406" y="4931"/>
                    <a:pt x="2764" y="5199"/>
                    <a:pt x="2213" y="5199"/>
                  </a:cubicBezTo>
                  <a:close/>
                  <a:moveTo>
                    <a:pt x="8768" y="630"/>
                  </a:moveTo>
                  <a:lnTo>
                    <a:pt x="9385" y="630"/>
                  </a:lnTo>
                  <a:lnTo>
                    <a:pt x="9385" y="4079"/>
                  </a:lnTo>
                  <a:lnTo>
                    <a:pt x="6569" y="228"/>
                  </a:lnTo>
                  <a:lnTo>
                    <a:pt x="5164" y="228"/>
                  </a:lnTo>
                  <a:lnTo>
                    <a:pt x="5164" y="630"/>
                  </a:lnTo>
                  <a:lnTo>
                    <a:pt x="5744" y="630"/>
                  </a:lnTo>
                  <a:lnTo>
                    <a:pt x="5937" y="903"/>
                  </a:lnTo>
                  <a:lnTo>
                    <a:pt x="5937" y="5261"/>
                  </a:lnTo>
                  <a:lnTo>
                    <a:pt x="5323" y="5261"/>
                  </a:lnTo>
                  <a:lnTo>
                    <a:pt x="5323" y="5667"/>
                  </a:lnTo>
                  <a:lnTo>
                    <a:pt x="7060" y="5667"/>
                  </a:lnTo>
                  <a:lnTo>
                    <a:pt x="7060" y="5261"/>
                  </a:lnTo>
                  <a:lnTo>
                    <a:pt x="6448" y="5261"/>
                  </a:lnTo>
                  <a:lnTo>
                    <a:pt x="6448" y="1596"/>
                  </a:lnTo>
                  <a:lnTo>
                    <a:pt x="9471" y="5757"/>
                  </a:lnTo>
                  <a:lnTo>
                    <a:pt x="9893" y="5757"/>
                  </a:lnTo>
                  <a:lnTo>
                    <a:pt x="9893" y="630"/>
                  </a:lnTo>
                  <a:lnTo>
                    <a:pt x="10500" y="630"/>
                  </a:lnTo>
                  <a:lnTo>
                    <a:pt x="10500" y="228"/>
                  </a:lnTo>
                  <a:lnTo>
                    <a:pt x="8768" y="228"/>
                  </a:lnTo>
                  <a:lnTo>
                    <a:pt x="8768" y="630"/>
                  </a:lnTo>
                  <a:close/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gray">
            <a:xfrm>
              <a:off x="482600" y="558801"/>
              <a:ext cx="333375" cy="169863"/>
            </a:xfrm>
            <a:custGeom>
              <a:avLst/>
              <a:gdLst/>
              <a:ahLst/>
              <a:cxnLst>
                <a:cxn ang="0">
                  <a:pos x="10208" y="2604"/>
                </a:cxn>
                <a:cxn ang="0">
                  <a:pos x="3549" y="0"/>
                </a:cxn>
                <a:cxn ang="0">
                  <a:pos x="0" y="2604"/>
                </a:cxn>
                <a:cxn ang="0">
                  <a:pos x="3549" y="5207"/>
                </a:cxn>
                <a:cxn ang="0">
                  <a:pos x="10208" y="2604"/>
                </a:cxn>
              </a:cxnLst>
              <a:rect l="0" t="0" r="r" b="b"/>
              <a:pathLst>
                <a:path w="10208" h="5207">
                  <a:moveTo>
                    <a:pt x="10208" y="2604"/>
                  </a:moveTo>
                  <a:lnTo>
                    <a:pt x="3549" y="0"/>
                  </a:lnTo>
                  <a:cubicBezTo>
                    <a:pt x="2119" y="783"/>
                    <a:pt x="948" y="1689"/>
                    <a:pt x="0" y="2604"/>
                  </a:cubicBezTo>
                  <a:cubicBezTo>
                    <a:pt x="948" y="3516"/>
                    <a:pt x="2119" y="4422"/>
                    <a:pt x="3549" y="5207"/>
                  </a:cubicBezTo>
                  <a:lnTo>
                    <a:pt x="10208" y="2604"/>
                  </a:lnTo>
                  <a:close/>
                </a:path>
              </a:pathLst>
            </a:custGeom>
            <a:solidFill>
              <a:srgbClr val="B286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gray">
            <a:xfrm>
              <a:off x="363538" y="466726"/>
              <a:ext cx="220663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18" y="4760"/>
                </a:cxn>
                <a:cxn ang="0">
                  <a:pos x="6750" y="2638"/>
                </a:cxn>
                <a:cxn ang="0">
                  <a:pos x="0" y="0"/>
                </a:cxn>
              </a:cxnLst>
              <a:rect l="0" t="0" r="r" b="b"/>
              <a:pathLst>
                <a:path w="6750" h="4760">
                  <a:moveTo>
                    <a:pt x="0" y="0"/>
                  </a:moveTo>
                  <a:cubicBezTo>
                    <a:pt x="0" y="0"/>
                    <a:pt x="705" y="2292"/>
                    <a:pt x="3018" y="4760"/>
                  </a:cubicBezTo>
                  <a:cubicBezTo>
                    <a:pt x="4044" y="3972"/>
                    <a:pt x="5281" y="3254"/>
                    <a:pt x="6750" y="2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A9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gray">
            <a:xfrm>
              <a:off x="363538" y="665163"/>
              <a:ext cx="220663" cy="155575"/>
            </a:xfrm>
            <a:custGeom>
              <a:avLst/>
              <a:gdLst/>
              <a:ahLst/>
              <a:cxnLst>
                <a:cxn ang="0">
                  <a:pos x="0" y="4760"/>
                </a:cxn>
                <a:cxn ang="0">
                  <a:pos x="3018" y="0"/>
                </a:cxn>
                <a:cxn ang="0">
                  <a:pos x="6750" y="2122"/>
                </a:cxn>
                <a:cxn ang="0">
                  <a:pos x="0" y="4760"/>
                </a:cxn>
              </a:cxnLst>
              <a:rect l="0" t="0" r="r" b="b"/>
              <a:pathLst>
                <a:path w="6750" h="4760">
                  <a:moveTo>
                    <a:pt x="0" y="4760"/>
                  </a:moveTo>
                  <a:cubicBezTo>
                    <a:pt x="0" y="4760"/>
                    <a:pt x="705" y="2469"/>
                    <a:pt x="3018" y="0"/>
                  </a:cubicBezTo>
                  <a:cubicBezTo>
                    <a:pt x="4044" y="789"/>
                    <a:pt x="5281" y="1505"/>
                    <a:pt x="6750" y="2122"/>
                  </a:cubicBezTo>
                  <a:lnTo>
                    <a:pt x="0" y="4760"/>
                  </a:lnTo>
                  <a:close/>
                </a:path>
              </a:pathLst>
            </a:custGeom>
            <a:solidFill>
              <a:srgbClr val="A79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52146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115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6759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lash Page 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226373" y="6506526"/>
            <a:ext cx="411587" cy="347472"/>
          </a:xfrm>
          <a:prstGeom prst="rect">
            <a:avLst/>
          </a:prstGeom>
          <a:ln/>
        </p:spPr>
        <p:txBody>
          <a:bodyPr wrap="none" lIns="91440" tIns="45720" rIns="91440" bIns="45720" anchor="ctr" anchorCtr="0"/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fld id="{CB216155-A8A6-4E9B-8861-79A7D7CE7B9D}" type="slidenum">
              <a:rPr lang="en-US" smtClean="0">
                <a:solidFill>
                  <a:schemeClr val="bg2"/>
                </a:solidFill>
              </a:rPr>
              <a:pPr lv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3589338" y="0"/>
            <a:ext cx="4701222" cy="6858000"/>
          </a:xfrm>
        </p:spPr>
        <p:txBody>
          <a:bodyPr lIns="457200" tIns="914400" rIns="457200" bIns="91440">
            <a:no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477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lash Page 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226373" y="6506526"/>
            <a:ext cx="411587" cy="347472"/>
          </a:xfrm>
          <a:prstGeom prst="rect">
            <a:avLst/>
          </a:prstGeom>
          <a:ln/>
        </p:spPr>
        <p:txBody>
          <a:bodyPr wrap="none" lIns="91440" tIns="45720" rIns="91440" bIns="45720" anchor="ctr" anchorCtr="0"/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fld id="{CB216155-A8A6-4E9B-8861-79A7D7CE7B9D}" type="slidenum">
              <a:rPr lang="en-US" smtClean="0">
                <a:solidFill>
                  <a:schemeClr val="bg2"/>
                </a:solidFill>
              </a:rPr>
              <a:pPr lv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3581401" y="0"/>
            <a:ext cx="4724400" cy="6858000"/>
          </a:xfrm>
        </p:spPr>
        <p:txBody>
          <a:bodyPr lIns="457200" tIns="914400" rIns="457200" bIns="91440">
            <a:no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096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lash Page 3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226373" y="6506526"/>
            <a:ext cx="411587" cy="347472"/>
          </a:xfrm>
          <a:prstGeom prst="rect">
            <a:avLst/>
          </a:prstGeom>
          <a:ln/>
        </p:spPr>
        <p:txBody>
          <a:bodyPr wrap="none" lIns="91440" tIns="45720" rIns="91440" bIns="45720" anchor="ctr" anchorCtr="0"/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fld id="{CB216155-A8A6-4E9B-8861-79A7D7CE7B9D}" type="slidenum">
              <a:rPr lang="en-US" smtClean="0">
                <a:solidFill>
                  <a:schemeClr val="bg2"/>
                </a:solidFill>
              </a:rPr>
              <a:pPr lv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5487829" cy="6858000"/>
          </a:xfrm>
        </p:spPr>
        <p:txBody>
          <a:bodyPr lIns="457200" tIns="914400" rIns="457200" bIns="91440">
            <a:no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789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457200"/>
            <a:ext cx="8686800" cy="5715000"/>
            <a:chOff x="819614" y="990600"/>
            <a:chExt cx="8686800" cy="5715000"/>
          </a:xfrm>
        </p:grpSpPr>
        <p:sp>
          <p:nvSpPr>
            <p:cNvPr id="5" name="Title 3"/>
            <p:cNvSpPr txBox="1">
              <a:spLocks/>
            </p:cNvSpPr>
            <p:nvPr/>
          </p:nvSpPr>
          <p:spPr bwMode="black">
            <a:xfrm>
              <a:off x="819614" y="990600"/>
              <a:ext cx="868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400" cap="none" baseline="0">
                  <a:solidFill>
                    <a:schemeClr val="bg2"/>
                  </a:solidFill>
                  <a:latin typeface="Arial" pitchFamily="34" charset="0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2"/>
                  </a:solidFill>
                  <a:latin typeface="Arial" charset="0"/>
                </a:defRPr>
              </a:lvl2pPr>
              <a:lvl3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2"/>
                  </a:solidFill>
                  <a:latin typeface="Arial" charset="0"/>
                </a:defRPr>
              </a:lvl3pPr>
              <a:lvl4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2"/>
                  </a:solidFill>
                  <a:latin typeface="Arial" charset="0"/>
                </a:defRPr>
              </a:lvl4pPr>
              <a:lvl5pPr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2"/>
                  </a:solidFill>
                  <a:latin typeface="Arial" charset="0"/>
                </a:defRPr>
              </a:lvl5pPr>
              <a:lvl6pPr marL="4572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2"/>
                  </a:solidFill>
                  <a:latin typeface="Arial" charset="0"/>
                </a:defRPr>
              </a:lvl6pPr>
              <a:lvl7pPr marL="9144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2"/>
                  </a:solidFill>
                  <a:latin typeface="Arial" charset="0"/>
                </a:defRPr>
              </a:lvl7pPr>
              <a:lvl8pPr marL="13716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2"/>
                  </a:solidFill>
                  <a:latin typeface="Arial" charset="0"/>
                </a:defRPr>
              </a:lvl8pPr>
              <a:lvl9pPr marL="1828800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r>
                <a:rPr lang="en-US" dirty="0" smtClean="0"/>
                <a:t>Disclosures</a:t>
              </a:r>
              <a:endParaRPr lang="en-US" dirty="0"/>
            </a:p>
          </p:txBody>
        </p:sp>
        <p:sp>
          <p:nvSpPr>
            <p:cNvPr id="6" name="Content Placeholder 4"/>
            <p:cNvSpPr txBox="1">
              <a:spLocks/>
            </p:cNvSpPr>
            <p:nvPr/>
          </p:nvSpPr>
          <p:spPr>
            <a:xfrm>
              <a:off x="819614" y="1828800"/>
              <a:ext cx="8686799" cy="4876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algn="l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defRPr sz="1800" b="0" cap="all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182880" indent="-182880" algn="l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•"/>
                <a:tabLst/>
                <a:defRPr lang="en-US" sz="1600" cap="none" baseline="0" dirty="0" smtClean="0">
                  <a:solidFill>
                    <a:schemeClr val="bg2"/>
                  </a:solidFill>
                  <a:latin typeface="Arial" pitchFamily="34" charset="0"/>
                </a:defRPr>
              </a:lvl2pPr>
              <a:lvl3pPr marL="365760" indent="-182880" algn="l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pitchFamily="34" charset="0"/>
                <a:buChar char="–"/>
                <a:defRPr sz="1600" cap="none" baseline="0">
                  <a:solidFill>
                    <a:schemeClr val="bg2"/>
                  </a:solidFill>
                  <a:latin typeface="Arial" pitchFamily="34" charset="0"/>
                </a:defRPr>
              </a:lvl3pPr>
              <a:lvl4pPr marL="548640" indent="-182880" algn="l" defTabSz="685800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Arial" charset="0"/>
                <a:buChar char="&gt;"/>
                <a:defRPr sz="1400" cap="none" baseline="0">
                  <a:solidFill>
                    <a:schemeClr val="bg2"/>
                  </a:solidFill>
                  <a:latin typeface="Arial" pitchFamily="34" charset="0"/>
                </a:defRPr>
              </a:lvl4pPr>
              <a:lvl5pPr marL="731520" indent="-182880" algn="l" rtl="0" eaLnBrk="1" fontAlgn="base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Wingdings" pitchFamily="2" charset="2"/>
                <a:buChar char="§"/>
                <a:tabLst/>
                <a:defRPr sz="1400" b="0" cap="none" baseline="0">
                  <a:solidFill>
                    <a:schemeClr val="bg2"/>
                  </a:solidFill>
                  <a:latin typeface="Arial" pitchFamily="34" charset="0"/>
                </a:defRPr>
              </a:lvl5pPr>
              <a:lvl6pPr marL="1658938" indent="-176213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Font typeface="Times CE" pitchFamily="48" charset="-18"/>
                <a:buChar char="-"/>
                <a:defRPr>
                  <a:solidFill>
                    <a:schemeClr val="bg2"/>
                  </a:solidFill>
                  <a:latin typeface="+mn-lt"/>
                </a:defRPr>
              </a:lvl6pPr>
              <a:lvl7pPr marL="2116138" indent="-176213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Font typeface="Times CE" pitchFamily="48" charset="-18"/>
                <a:buChar char="-"/>
                <a:defRPr>
                  <a:solidFill>
                    <a:schemeClr val="bg2"/>
                  </a:solidFill>
                  <a:latin typeface="+mn-lt"/>
                </a:defRPr>
              </a:lvl7pPr>
              <a:lvl8pPr marL="2573338" indent="-176213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Font typeface="Times CE" pitchFamily="48" charset="-18"/>
                <a:buChar char="-"/>
                <a:defRPr>
                  <a:solidFill>
                    <a:schemeClr val="bg2"/>
                  </a:solidFill>
                  <a:latin typeface="+mn-lt"/>
                </a:defRPr>
              </a:lvl8pPr>
              <a:lvl9pPr marL="3030538" indent="-176213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Font typeface="Times CE" pitchFamily="48" charset="-18"/>
                <a:buChar char="-"/>
                <a:defRPr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0" lvl="1" indent="0">
                <a:buFont typeface="Arial" pitchFamily="34" charset="0"/>
                <a:buNone/>
              </a:pPr>
              <a:r>
                <a:rPr lang="en-US" sz="1400" dirty="0" smtClean="0"/>
                <a:t>© 2015 Pershing LLC. Pershing LLC, member FINRA, NYSE, SIPC, is a wholly owned subsidiary of </a:t>
              </a:r>
              <a:br>
                <a:rPr lang="en-US" sz="1400" dirty="0" smtClean="0"/>
              </a:br>
              <a:r>
                <a:rPr lang="en-US" sz="1400" dirty="0" smtClean="0"/>
                <a:t>The Bank of New York Mellon Corporation (BNY Mellon). Trademark(s) belong to their respective owners. For professional use only. Not for distribution to the public. The information contained herein, including </a:t>
              </a:r>
              <a:br>
                <a:rPr lang="en-US" sz="1400" dirty="0" smtClean="0"/>
              </a:br>
              <a:r>
                <a:rPr lang="en-US" sz="1400" dirty="0" smtClean="0"/>
                <a:t>any attachments, is proprietary to, and constitutes confidential information of Pershing. It may not </a:t>
              </a:r>
              <a:br>
                <a:rPr lang="en-US" sz="1400" dirty="0" smtClean="0"/>
              </a:br>
              <a:r>
                <a:rPr lang="en-US" sz="1400" dirty="0" smtClean="0"/>
                <a:t>be reproduced, retransmitted or redistributed in any manner without the express written consent </a:t>
              </a:r>
              <a:br>
                <a:rPr lang="en-US" sz="1400" dirty="0" smtClean="0"/>
              </a:br>
              <a:r>
                <a:rPr lang="en-US" sz="1400" dirty="0" smtClean="0"/>
                <a:t>of Pershing LLC.</a:t>
              </a:r>
              <a:endParaRPr lang="en-US" sz="1400" dirty="0"/>
            </a:p>
          </p:txBody>
        </p:sp>
      </p:grpSp>
      <p:sp>
        <p:nvSpPr>
          <p:cNvPr id="8" name="Title 3"/>
          <p:cNvSpPr txBox="1">
            <a:spLocks/>
          </p:cNvSpPr>
          <p:nvPr/>
        </p:nvSpPr>
        <p:spPr bwMode="black">
          <a:xfrm>
            <a:off x="228600" y="4572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cap="none" baseline="0">
                <a:solidFill>
                  <a:schemeClr val="bg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Disclosures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546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2" y="5915266"/>
            <a:ext cx="1495230" cy="33313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 bwMode="gray">
          <a:xfrm>
            <a:off x="6906418" y="5536072"/>
            <a:ext cx="1831975" cy="625475"/>
            <a:chOff x="363538" y="466726"/>
            <a:chExt cx="1831975" cy="625475"/>
          </a:xfrm>
        </p:grpSpPr>
        <p:sp>
          <p:nvSpPr>
            <p:cNvPr id="5" name="Freeform 7"/>
            <p:cNvSpPr>
              <a:spLocks noEditPoints="1"/>
            </p:cNvSpPr>
            <p:nvPr userDrawn="1"/>
          </p:nvSpPr>
          <p:spPr bwMode="gray">
            <a:xfrm>
              <a:off x="482600" y="901701"/>
              <a:ext cx="1712913" cy="190500"/>
            </a:xfrm>
            <a:custGeom>
              <a:avLst/>
              <a:gdLst/>
              <a:ahLst/>
              <a:cxnLst>
                <a:cxn ang="0">
                  <a:pos x="28318" y="3136"/>
                </a:cxn>
                <a:cxn ang="0">
                  <a:pos x="30217" y="3756"/>
                </a:cxn>
                <a:cxn ang="0">
                  <a:pos x="29740" y="2668"/>
                </a:cxn>
                <a:cxn ang="0">
                  <a:pos x="30128" y="703"/>
                </a:cxn>
                <a:cxn ang="0">
                  <a:pos x="30597" y="0"/>
                </a:cxn>
                <a:cxn ang="0">
                  <a:pos x="26804" y="228"/>
                </a:cxn>
                <a:cxn ang="0">
                  <a:pos x="27408" y="5260"/>
                </a:cxn>
                <a:cxn ang="0">
                  <a:pos x="30678" y="5667"/>
                </a:cxn>
                <a:cxn ang="0">
                  <a:pos x="30202" y="5199"/>
                </a:cxn>
                <a:cxn ang="0">
                  <a:pos x="51313" y="630"/>
                </a:cxn>
                <a:cxn ang="0">
                  <a:pos x="47090" y="228"/>
                </a:cxn>
                <a:cxn ang="0">
                  <a:pos x="47867" y="903"/>
                </a:cxn>
                <a:cxn ang="0">
                  <a:pos x="47254" y="5667"/>
                </a:cxn>
                <a:cxn ang="0">
                  <a:pos x="48376" y="5260"/>
                </a:cxn>
                <a:cxn ang="0">
                  <a:pos x="51823" y="5757"/>
                </a:cxn>
                <a:cxn ang="0">
                  <a:pos x="52429" y="228"/>
                </a:cxn>
                <a:cxn ang="0">
                  <a:pos x="40985" y="2955"/>
                </a:cxn>
                <a:cxn ang="0">
                  <a:pos x="43694" y="130"/>
                </a:cxn>
                <a:cxn ang="0">
                  <a:pos x="43703" y="656"/>
                </a:cxn>
                <a:cxn ang="0">
                  <a:pos x="22403" y="4138"/>
                </a:cxn>
                <a:cxn ang="0">
                  <a:pos x="19053" y="630"/>
                </a:cxn>
                <a:cxn ang="0">
                  <a:pos x="19053" y="5260"/>
                </a:cxn>
                <a:cxn ang="0">
                  <a:pos x="20790" y="5260"/>
                </a:cxn>
                <a:cxn ang="0">
                  <a:pos x="22205" y="5821"/>
                </a:cxn>
                <a:cxn ang="0">
                  <a:pos x="23526" y="5260"/>
                </a:cxn>
                <a:cxn ang="0">
                  <a:pos x="25647" y="5260"/>
                </a:cxn>
                <a:cxn ang="0">
                  <a:pos x="25647" y="630"/>
                </a:cxn>
                <a:cxn ang="0">
                  <a:pos x="22403" y="4138"/>
                </a:cxn>
                <a:cxn ang="0">
                  <a:pos x="33514" y="630"/>
                </a:cxn>
                <a:cxn ang="0">
                  <a:pos x="31997" y="228"/>
                </a:cxn>
                <a:cxn ang="0">
                  <a:pos x="32604" y="5260"/>
                </a:cxn>
                <a:cxn ang="0">
                  <a:pos x="35780" y="5667"/>
                </a:cxn>
                <a:cxn ang="0">
                  <a:pos x="35303" y="5199"/>
                </a:cxn>
                <a:cxn ang="0">
                  <a:pos x="38171" y="630"/>
                </a:cxn>
                <a:cxn ang="0">
                  <a:pos x="36654" y="228"/>
                </a:cxn>
                <a:cxn ang="0">
                  <a:pos x="37263" y="5260"/>
                </a:cxn>
                <a:cxn ang="0">
                  <a:pos x="40438" y="5667"/>
                </a:cxn>
                <a:cxn ang="0">
                  <a:pos x="39964" y="5199"/>
                </a:cxn>
                <a:cxn ang="0">
                  <a:pos x="13736" y="2558"/>
                </a:cxn>
                <a:cxn ang="0">
                  <a:pos x="13111" y="228"/>
                </a:cxn>
                <a:cxn ang="0">
                  <a:pos x="11404" y="630"/>
                </a:cxn>
                <a:cxn ang="0">
                  <a:pos x="12453" y="5260"/>
                </a:cxn>
                <a:cxn ang="0">
                  <a:pos x="14574" y="5260"/>
                </a:cxn>
                <a:cxn ang="0">
                  <a:pos x="15489" y="630"/>
                </a:cxn>
                <a:cxn ang="0">
                  <a:pos x="14209" y="228"/>
                </a:cxn>
                <a:cxn ang="0">
                  <a:pos x="4078" y="1603"/>
                </a:cxn>
                <a:cxn ang="0">
                  <a:pos x="0" y="630"/>
                </a:cxn>
                <a:cxn ang="0">
                  <a:pos x="0" y="5260"/>
                </a:cxn>
                <a:cxn ang="0">
                  <a:pos x="4337" y="4224"/>
                </a:cxn>
                <a:cxn ang="0">
                  <a:pos x="2182" y="703"/>
                </a:cxn>
                <a:cxn ang="0">
                  <a:pos x="1516" y="2611"/>
                </a:cxn>
                <a:cxn ang="0">
                  <a:pos x="1516" y="5199"/>
                </a:cxn>
                <a:cxn ang="0">
                  <a:pos x="3406" y="4182"/>
                </a:cxn>
                <a:cxn ang="0">
                  <a:pos x="9385" y="630"/>
                </a:cxn>
                <a:cxn ang="0">
                  <a:pos x="5164" y="228"/>
                </a:cxn>
                <a:cxn ang="0">
                  <a:pos x="5937" y="903"/>
                </a:cxn>
                <a:cxn ang="0">
                  <a:pos x="5323" y="5667"/>
                </a:cxn>
                <a:cxn ang="0">
                  <a:pos x="6448" y="5261"/>
                </a:cxn>
                <a:cxn ang="0">
                  <a:pos x="9893" y="5757"/>
                </a:cxn>
                <a:cxn ang="0">
                  <a:pos x="10500" y="228"/>
                </a:cxn>
              </a:cxnLst>
              <a:rect l="0" t="0" r="r" b="b"/>
              <a:pathLst>
                <a:path w="52429" h="5821">
                  <a:moveTo>
                    <a:pt x="30202" y="5199"/>
                  </a:moveTo>
                  <a:lnTo>
                    <a:pt x="28318" y="5199"/>
                  </a:lnTo>
                  <a:lnTo>
                    <a:pt x="28318" y="3136"/>
                  </a:lnTo>
                  <a:lnTo>
                    <a:pt x="29740" y="3136"/>
                  </a:lnTo>
                  <a:lnTo>
                    <a:pt x="29740" y="3756"/>
                  </a:lnTo>
                  <a:lnTo>
                    <a:pt x="30217" y="3756"/>
                  </a:lnTo>
                  <a:lnTo>
                    <a:pt x="30217" y="2057"/>
                  </a:lnTo>
                  <a:lnTo>
                    <a:pt x="29740" y="2057"/>
                  </a:lnTo>
                  <a:lnTo>
                    <a:pt x="29740" y="2668"/>
                  </a:lnTo>
                  <a:lnTo>
                    <a:pt x="28318" y="2668"/>
                  </a:lnTo>
                  <a:lnTo>
                    <a:pt x="28318" y="703"/>
                  </a:lnTo>
                  <a:lnTo>
                    <a:pt x="30128" y="703"/>
                  </a:lnTo>
                  <a:lnTo>
                    <a:pt x="30128" y="1392"/>
                  </a:lnTo>
                  <a:lnTo>
                    <a:pt x="30597" y="1392"/>
                  </a:lnTo>
                  <a:lnTo>
                    <a:pt x="30597" y="0"/>
                  </a:lnTo>
                  <a:lnTo>
                    <a:pt x="30120" y="0"/>
                  </a:lnTo>
                  <a:lnTo>
                    <a:pt x="30120" y="228"/>
                  </a:lnTo>
                  <a:lnTo>
                    <a:pt x="26804" y="228"/>
                  </a:lnTo>
                  <a:lnTo>
                    <a:pt x="26804" y="630"/>
                  </a:lnTo>
                  <a:lnTo>
                    <a:pt x="27408" y="630"/>
                  </a:lnTo>
                  <a:lnTo>
                    <a:pt x="27408" y="5260"/>
                  </a:lnTo>
                  <a:lnTo>
                    <a:pt x="26804" y="5260"/>
                  </a:lnTo>
                  <a:lnTo>
                    <a:pt x="26804" y="5667"/>
                  </a:lnTo>
                  <a:lnTo>
                    <a:pt x="30678" y="5667"/>
                  </a:lnTo>
                  <a:lnTo>
                    <a:pt x="30678" y="4486"/>
                  </a:lnTo>
                  <a:lnTo>
                    <a:pt x="30202" y="4486"/>
                  </a:lnTo>
                  <a:lnTo>
                    <a:pt x="30202" y="5199"/>
                  </a:lnTo>
                  <a:close/>
                  <a:moveTo>
                    <a:pt x="50699" y="228"/>
                  </a:moveTo>
                  <a:lnTo>
                    <a:pt x="50699" y="630"/>
                  </a:lnTo>
                  <a:lnTo>
                    <a:pt x="51313" y="630"/>
                  </a:lnTo>
                  <a:lnTo>
                    <a:pt x="51313" y="4079"/>
                  </a:lnTo>
                  <a:lnTo>
                    <a:pt x="48500" y="228"/>
                  </a:lnTo>
                  <a:lnTo>
                    <a:pt x="47090" y="228"/>
                  </a:lnTo>
                  <a:lnTo>
                    <a:pt x="47090" y="630"/>
                  </a:lnTo>
                  <a:lnTo>
                    <a:pt x="47673" y="630"/>
                  </a:lnTo>
                  <a:lnTo>
                    <a:pt x="47867" y="903"/>
                  </a:lnTo>
                  <a:lnTo>
                    <a:pt x="47867" y="5260"/>
                  </a:lnTo>
                  <a:lnTo>
                    <a:pt x="47254" y="5260"/>
                  </a:lnTo>
                  <a:lnTo>
                    <a:pt x="47254" y="5667"/>
                  </a:lnTo>
                  <a:lnTo>
                    <a:pt x="48991" y="5667"/>
                  </a:lnTo>
                  <a:lnTo>
                    <a:pt x="48991" y="5260"/>
                  </a:lnTo>
                  <a:lnTo>
                    <a:pt x="48376" y="5260"/>
                  </a:lnTo>
                  <a:lnTo>
                    <a:pt x="48376" y="1596"/>
                  </a:lnTo>
                  <a:lnTo>
                    <a:pt x="51399" y="5757"/>
                  </a:lnTo>
                  <a:lnTo>
                    <a:pt x="51823" y="5757"/>
                  </a:lnTo>
                  <a:lnTo>
                    <a:pt x="51823" y="630"/>
                  </a:lnTo>
                  <a:lnTo>
                    <a:pt x="52429" y="630"/>
                  </a:lnTo>
                  <a:lnTo>
                    <a:pt x="52429" y="228"/>
                  </a:lnTo>
                  <a:lnTo>
                    <a:pt x="50699" y="228"/>
                  </a:lnTo>
                  <a:close/>
                  <a:moveTo>
                    <a:pt x="43694" y="130"/>
                  </a:moveTo>
                  <a:cubicBezTo>
                    <a:pt x="42201" y="130"/>
                    <a:pt x="40985" y="1397"/>
                    <a:pt x="40985" y="2955"/>
                  </a:cubicBezTo>
                  <a:cubicBezTo>
                    <a:pt x="40985" y="4508"/>
                    <a:pt x="42201" y="5771"/>
                    <a:pt x="43694" y="5771"/>
                  </a:cubicBezTo>
                  <a:cubicBezTo>
                    <a:pt x="45177" y="5771"/>
                    <a:pt x="46381" y="4504"/>
                    <a:pt x="46381" y="2947"/>
                  </a:cubicBezTo>
                  <a:cubicBezTo>
                    <a:pt x="46381" y="1393"/>
                    <a:pt x="45177" y="130"/>
                    <a:pt x="43694" y="130"/>
                  </a:cubicBezTo>
                  <a:close/>
                  <a:moveTo>
                    <a:pt x="43694" y="5245"/>
                  </a:moveTo>
                  <a:cubicBezTo>
                    <a:pt x="42686" y="5245"/>
                    <a:pt x="41982" y="4299"/>
                    <a:pt x="41982" y="2947"/>
                  </a:cubicBezTo>
                  <a:cubicBezTo>
                    <a:pt x="41982" y="1597"/>
                    <a:pt x="42692" y="656"/>
                    <a:pt x="43703" y="656"/>
                  </a:cubicBezTo>
                  <a:cubicBezTo>
                    <a:pt x="44692" y="656"/>
                    <a:pt x="45384" y="1597"/>
                    <a:pt x="45384" y="2947"/>
                  </a:cubicBezTo>
                  <a:cubicBezTo>
                    <a:pt x="45384" y="4299"/>
                    <a:pt x="44690" y="5245"/>
                    <a:pt x="43694" y="5245"/>
                  </a:cubicBezTo>
                  <a:close/>
                  <a:moveTo>
                    <a:pt x="22403" y="4138"/>
                  </a:moveTo>
                  <a:lnTo>
                    <a:pt x="20571" y="228"/>
                  </a:lnTo>
                  <a:lnTo>
                    <a:pt x="19053" y="228"/>
                  </a:lnTo>
                  <a:lnTo>
                    <a:pt x="19053" y="630"/>
                  </a:lnTo>
                  <a:lnTo>
                    <a:pt x="19666" y="630"/>
                  </a:lnTo>
                  <a:lnTo>
                    <a:pt x="19666" y="5260"/>
                  </a:lnTo>
                  <a:lnTo>
                    <a:pt x="19053" y="5260"/>
                  </a:lnTo>
                  <a:lnTo>
                    <a:pt x="19053" y="5667"/>
                  </a:lnTo>
                  <a:lnTo>
                    <a:pt x="20790" y="5667"/>
                  </a:lnTo>
                  <a:lnTo>
                    <a:pt x="20790" y="5260"/>
                  </a:lnTo>
                  <a:lnTo>
                    <a:pt x="20177" y="5260"/>
                  </a:lnTo>
                  <a:lnTo>
                    <a:pt x="20177" y="1488"/>
                  </a:lnTo>
                  <a:lnTo>
                    <a:pt x="22205" y="5821"/>
                  </a:lnTo>
                  <a:lnTo>
                    <a:pt x="24131" y="1583"/>
                  </a:lnTo>
                  <a:lnTo>
                    <a:pt x="24131" y="5260"/>
                  </a:lnTo>
                  <a:lnTo>
                    <a:pt x="23526" y="5260"/>
                  </a:lnTo>
                  <a:lnTo>
                    <a:pt x="23526" y="5667"/>
                  </a:lnTo>
                  <a:lnTo>
                    <a:pt x="25647" y="5667"/>
                  </a:lnTo>
                  <a:lnTo>
                    <a:pt x="25647" y="5260"/>
                  </a:lnTo>
                  <a:lnTo>
                    <a:pt x="25039" y="5260"/>
                  </a:lnTo>
                  <a:lnTo>
                    <a:pt x="25039" y="630"/>
                  </a:lnTo>
                  <a:lnTo>
                    <a:pt x="25647" y="630"/>
                  </a:lnTo>
                  <a:lnTo>
                    <a:pt x="25647" y="228"/>
                  </a:lnTo>
                  <a:lnTo>
                    <a:pt x="24205" y="228"/>
                  </a:lnTo>
                  <a:lnTo>
                    <a:pt x="22403" y="4138"/>
                  </a:lnTo>
                  <a:close/>
                  <a:moveTo>
                    <a:pt x="35303" y="5199"/>
                  </a:moveTo>
                  <a:lnTo>
                    <a:pt x="33514" y="5199"/>
                  </a:lnTo>
                  <a:lnTo>
                    <a:pt x="33514" y="630"/>
                  </a:lnTo>
                  <a:lnTo>
                    <a:pt x="34122" y="630"/>
                  </a:lnTo>
                  <a:lnTo>
                    <a:pt x="34122" y="228"/>
                  </a:lnTo>
                  <a:lnTo>
                    <a:pt x="31997" y="228"/>
                  </a:lnTo>
                  <a:lnTo>
                    <a:pt x="31997" y="630"/>
                  </a:lnTo>
                  <a:lnTo>
                    <a:pt x="32604" y="630"/>
                  </a:lnTo>
                  <a:lnTo>
                    <a:pt x="32604" y="5260"/>
                  </a:lnTo>
                  <a:lnTo>
                    <a:pt x="31997" y="5260"/>
                  </a:lnTo>
                  <a:lnTo>
                    <a:pt x="31997" y="5667"/>
                  </a:lnTo>
                  <a:lnTo>
                    <a:pt x="35780" y="5667"/>
                  </a:lnTo>
                  <a:lnTo>
                    <a:pt x="35780" y="4486"/>
                  </a:lnTo>
                  <a:lnTo>
                    <a:pt x="35303" y="4486"/>
                  </a:lnTo>
                  <a:lnTo>
                    <a:pt x="35303" y="5199"/>
                  </a:lnTo>
                  <a:close/>
                  <a:moveTo>
                    <a:pt x="39964" y="5199"/>
                  </a:moveTo>
                  <a:lnTo>
                    <a:pt x="38171" y="5199"/>
                  </a:lnTo>
                  <a:lnTo>
                    <a:pt x="38171" y="630"/>
                  </a:lnTo>
                  <a:lnTo>
                    <a:pt x="38776" y="630"/>
                  </a:lnTo>
                  <a:lnTo>
                    <a:pt x="38776" y="228"/>
                  </a:lnTo>
                  <a:lnTo>
                    <a:pt x="36654" y="228"/>
                  </a:lnTo>
                  <a:lnTo>
                    <a:pt x="36654" y="630"/>
                  </a:lnTo>
                  <a:lnTo>
                    <a:pt x="37263" y="630"/>
                  </a:lnTo>
                  <a:lnTo>
                    <a:pt x="37263" y="5260"/>
                  </a:lnTo>
                  <a:lnTo>
                    <a:pt x="36654" y="5260"/>
                  </a:lnTo>
                  <a:lnTo>
                    <a:pt x="36654" y="5667"/>
                  </a:lnTo>
                  <a:lnTo>
                    <a:pt x="40438" y="5667"/>
                  </a:lnTo>
                  <a:lnTo>
                    <a:pt x="40438" y="4486"/>
                  </a:lnTo>
                  <a:lnTo>
                    <a:pt x="39964" y="4486"/>
                  </a:lnTo>
                  <a:lnTo>
                    <a:pt x="39964" y="5199"/>
                  </a:lnTo>
                  <a:close/>
                  <a:moveTo>
                    <a:pt x="14209" y="630"/>
                  </a:moveTo>
                  <a:lnTo>
                    <a:pt x="14905" y="630"/>
                  </a:lnTo>
                  <a:lnTo>
                    <a:pt x="13736" y="2558"/>
                  </a:lnTo>
                  <a:lnTo>
                    <a:pt x="12480" y="630"/>
                  </a:lnTo>
                  <a:lnTo>
                    <a:pt x="13111" y="630"/>
                  </a:lnTo>
                  <a:lnTo>
                    <a:pt x="13111" y="228"/>
                  </a:lnTo>
                  <a:lnTo>
                    <a:pt x="10914" y="228"/>
                  </a:lnTo>
                  <a:lnTo>
                    <a:pt x="10914" y="630"/>
                  </a:lnTo>
                  <a:lnTo>
                    <a:pt x="11404" y="630"/>
                  </a:lnTo>
                  <a:lnTo>
                    <a:pt x="13059" y="3173"/>
                  </a:lnTo>
                  <a:lnTo>
                    <a:pt x="13059" y="5260"/>
                  </a:lnTo>
                  <a:lnTo>
                    <a:pt x="12453" y="5260"/>
                  </a:lnTo>
                  <a:lnTo>
                    <a:pt x="12453" y="5667"/>
                  </a:lnTo>
                  <a:lnTo>
                    <a:pt x="14574" y="5667"/>
                  </a:lnTo>
                  <a:lnTo>
                    <a:pt x="14574" y="5260"/>
                  </a:lnTo>
                  <a:lnTo>
                    <a:pt x="13960" y="5260"/>
                  </a:lnTo>
                  <a:lnTo>
                    <a:pt x="13960" y="3125"/>
                  </a:lnTo>
                  <a:lnTo>
                    <a:pt x="15489" y="630"/>
                  </a:lnTo>
                  <a:lnTo>
                    <a:pt x="15930" y="630"/>
                  </a:lnTo>
                  <a:lnTo>
                    <a:pt x="15930" y="228"/>
                  </a:lnTo>
                  <a:lnTo>
                    <a:pt x="14209" y="228"/>
                  </a:lnTo>
                  <a:lnTo>
                    <a:pt x="14209" y="630"/>
                  </a:lnTo>
                  <a:close/>
                  <a:moveTo>
                    <a:pt x="3080" y="2796"/>
                  </a:moveTo>
                  <a:cubicBezTo>
                    <a:pt x="3596" y="2648"/>
                    <a:pt x="4078" y="2246"/>
                    <a:pt x="4078" y="1603"/>
                  </a:cubicBezTo>
                  <a:cubicBezTo>
                    <a:pt x="4078" y="768"/>
                    <a:pt x="3458" y="228"/>
                    <a:pt x="2496" y="228"/>
                  </a:cubicBezTo>
                  <a:lnTo>
                    <a:pt x="0" y="228"/>
                  </a:lnTo>
                  <a:lnTo>
                    <a:pt x="0" y="630"/>
                  </a:lnTo>
                  <a:lnTo>
                    <a:pt x="605" y="630"/>
                  </a:lnTo>
                  <a:lnTo>
                    <a:pt x="605" y="5260"/>
                  </a:lnTo>
                  <a:lnTo>
                    <a:pt x="0" y="5260"/>
                  </a:lnTo>
                  <a:lnTo>
                    <a:pt x="0" y="5667"/>
                  </a:lnTo>
                  <a:lnTo>
                    <a:pt x="2639" y="5667"/>
                  </a:lnTo>
                  <a:cubicBezTo>
                    <a:pt x="3657" y="5667"/>
                    <a:pt x="4337" y="5087"/>
                    <a:pt x="4337" y="4224"/>
                  </a:cubicBezTo>
                  <a:cubicBezTo>
                    <a:pt x="4337" y="3370"/>
                    <a:pt x="3724" y="2936"/>
                    <a:pt x="3080" y="2796"/>
                  </a:cubicBezTo>
                  <a:close/>
                  <a:moveTo>
                    <a:pt x="1516" y="703"/>
                  </a:moveTo>
                  <a:lnTo>
                    <a:pt x="2182" y="703"/>
                  </a:lnTo>
                  <a:cubicBezTo>
                    <a:pt x="2536" y="703"/>
                    <a:pt x="3129" y="825"/>
                    <a:pt x="3129" y="1635"/>
                  </a:cubicBezTo>
                  <a:cubicBezTo>
                    <a:pt x="3129" y="2308"/>
                    <a:pt x="2631" y="2611"/>
                    <a:pt x="2138" y="2611"/>
                  </a:cubicBezTo>
                  <a:lnTo>
                    <a:pt x="1516" y="2611"/>
                  </a:lnTo>
                  <a:lnTo>
                    <a:pt x="1516" y="703"/>
                  </a:lnTo>
                  <a:close/>
                  <a:moveTo>
                    <a:pt x="2213" y="5199"/>
                  </a:moveTo>
                  <a:lnTo>
                    <a:pt x="1516" y="5199"/>
                  </a:lnTo>
                  <a:lnTo>
                    <a:pt x="1516" y="3081"/>
                  </a:lnTo>
                  <a:lnTo>
                    <a:pt x="2213" y="3081"/>
                  </a:lnTo>
                  <a:cubicBezTo>
                    <a:pt x="2937" y="3081"/>
                    <a:pt x="3406" y="3513"/>
                    <a:pt x="3406" y="4182"/>
                  </a:cubicBezTo>
                  <a:cubicBezTo>
                    <a:pt x="3406" y="4931"/>
                    <a:pt x="2764" y="5199"/>
                    <a:pt x="2213" y="5199"/>
                  </a:cubicBezTo>
                  <a:close/>
                  <a:moveTo>
                    <a:pt x="8768" y="630"/>
                  </a:moveTo>
                  <a:lnTo>
                    <a:pt x="9385" y="630"/>
                  </a:lnTo>
                  <a:lnTo>
                    <a:pt x="9385" y="4079"/>
                  </a:lnTo>
                  <a:lnTo>
                    <a:pt x="6569" y="228"/>
                  </a:lnTo>
                  <a:lnTo>
                    <a:pt x="5164" y="228"/>
                  </a:lnTo>
                  <a:lnTo>
                    <a:pt x="5164" y="630"/>
                  </a:lnTo>
                  <a:lnTo>
                    <a:pt x="5744" y="630"/>
                  </a:lnTo>
                  <a:lnTo>
                    <a:pt x="5937" y="903"/>
                  </a:lnTo>
                  <a:lnTo>
                    <a:pt x="5937" y="5261"/>
                  </a:lnTo>
                  <a:lnTo>
                    <a:pt x="5323" y="5261"/>
                  </a:lnTo>
                  <a:lnTo>
                    <a:pt x="5323" y="5667"/>
                  </a:lnTo>
                  <a:lnTo>
                    <a:pt x="7060" y="5667"/>
                  </a:lnTo>
                  <a:lnTo>
                    <a:pt x="7060" y="5261"/>
                  </a:lnTo>
                  <a:lnTo>
                    <a:pt x="6448" y="5261"/>
                  </a:lnTo>
                  <a:lnTo>
                    <a:pt x="6448" y="1596"/>
                  </a:lnTo>
                  <a:lnTo>
                    <a:pt x="9471" y="5757"/>
                  </a:lnTo>
                  <a:lnTo>
                    <a:pt x="9893" y="5757"/>
                  </a:lnTo>
                  <a:lnTo>
                    <a:pt x="9893" y="630"/>
                  </a:lnTo>
                  <a:lnTo>
                    <a:pt x="10500" y="630"/>
                  </a:lnTo>
                  <a:lnTo>
                    <a:pt x="10500" y="228"/>
                  </a:lnTo>
                  <a:lnTo>
                    <a:pt x="8768" y="228"/>
                  </a:lnTo>
                  <a:lnTo>
                    <a:pt x="8768" y="630"/>
                  </a:lnTo>
                  <a:close/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gray">
            <a:xfrm>
              <a:off x="482600" y="558801"/>
              <a:ext cx="333375" cy="169863"/>
            </a:xfrm>
            <a:custGeom>
              <a:avLst/>
              <a:gdLst/>
              <a:ahLst/>
              <a:cxnLst>
                <a:cxn ang="0">
                  <a:pos x="10208" y="2604"/>
                </a:cxn>
                <a:cxn ang="0">
                  <a:pos x="3549" y="0"/>
                </a:cxn>
                <a:cxn ang="0">
                  <a:pos x="0" y="2604"/>
                </a:cxn>
                <a:cxn ang="0">
                  <a:pos x="3549" y="5207"/>
                </a:cxn>
                <a:cxn ang="0">
                  <a:pos x="10208" y="2604"/>
                </a:cxn>
              </a:cxnLst>
              <a:rect l="0" t="0" r="r" b="b"/>
              <a:pathLst>
                <a:path w="10208" h="5207">
                  <a:moveTo>
                    <a:pt x="10208" y="2604"/>
                  </a:moveTo>
                  <a:lnTo>
                    <a:pt x="3549" y="0"/>
                  </a:lnTo>
                  <a:cubicBezTo>
                    <a:pt x="2119" y="783"/>
                    <a:pt x="948" y="1689"/>
                    <a:pt x="0" y="2604"/>
                  </a:cubicBezTo>
                  <a:cubicBezTo>
                    <a:pt x="948" y="3516"/>
                    <a:pt x="2119" y="4422"/>
                    <a:pt x="3549" y="5207"/>
                  </a:cubicBezTo>
                  <a:lnTo>
                    <a:pt x="10208" y="2604"/>
                  </a:lnTo>
                  <a:close/>
                </a:path>
              </a:pathLst>
            </a:custGeom>
            <a:solidFill>
              <a:srgbClr val="B286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gray">
            <a:xfrm>
              <a:off x="363538" y="466726"/>
              <a:ext cx="220663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18" y="4760"/>
                </a:cxn>
                <a:cxn ang="0">
                  <a:pos x="6750" y="2638"/>
                </a:cxn>
                <a:cxn ang="0">
                  <a:pos x="0" y="0"/>
                </a:cxn>
              </a:cxnLst>
              <a:rect l="0" t="0" r="r" b="b"/>
              <a:pathLst>
                <a:path w="6750" h="4760">
                  <a:moveTo>
                    <a:pt x="0" y="0"/>
                  </a:moveTo>
                  <a:cubicBezTo>
                    <a:pt x="0" y="0"/>
                    <a:pt x="705" y="2292"/>
                    <a:pt x="3018" y="4760"/>
                  </a:cubicBezTo>
                  <a:cubicBezTo>
                    <a:pt x="4044" y="3972"/>
                    <a:pt x="5281" y="3254"/>
                    <a:pt x="6750" y="2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A9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gray">
            <a:xfrm>
              <a:off x="363538" y="665163"/>
              <a:ext cx="220663" cy="155575"/>
            </a:xfrm>
            <a:custGeom>
              <a:avLst/>
              <a:gdLst/>
              <a:ahLst/>
              <a:cxnLst>
                <a:cxn ang="0">
                  <a:pos x="0" y="4760"/>
                </a:cxn>
                <a:cxn ang="0">
                  <a:pos x="3018" y="0"/>
                </a:cxn>
                <a:cxn ang="0">
                  <a:pos x="6750" y="2122"/>
                </a:cxn>
                <a:cxn ang="0">
                  <a:pos x="0" y="4760"/>
                </a:cxn>
              </a:cxnLst>
              <a:rect l="0" t="0" r="r" b="b"/>
              <a:pathLst>
                <a:path w="6750" h="4760">
                  <a:moveTo>
                    <a:pt x="0" y="4760"/>
                  </a:moveTo>
                  <a:cubicBezTo>
                    <a:pt x="0" y="4760"/>
                    <a:pt x="705" y="2469"/>
                    <a:pt x="3018" y="0"/>
                  </a:cubicBezTo>
                  <a:cubicBezTo>
                    <a:pt x="4044" y="789"/>
                    <a:pt x="5281" y="1505"/>
                    <a:pt x="6750" y="2122"/>
                  </a:cubicBezTo>
                  <a:lnTo>
                    <a:pt x="0" y="4760"/>
                  </a:lnTo>
                  <a:close/>
                </a:path>
              </a:pathLst>
            </a:custGeom>
            <a:solidFill>
              <a:srgbClr val="A79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 bwMode="gray">
          <a:xfrm>
            <a:off x="6906418" y="5536072"/>
            <a:ext cx="1831975" cy="625475"/>
            <a:chOff x="363538" y="466726"/>
            <a:chExt cx="1831975" cy="625475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gray">
            <a:xfrm>
              <a:off x="482600" y="901701"/>
              <a:ext cx="1712913" cy="190500"/>
            </a:xfrm>
            <a:custGeom>
              <a:avLst/>
              <a:gdLst/>
              <a:ahLst/>
              <a:cxnLst>
                <a:cxn ang="0">
                  <a:pos x="28318" y="3136"/>
                </a:cxn>
                <a:cxn ang="0">
                  <a:pos x="30217" y="3756"/>
                </a:cxn>
                <a:cxn ang="0">
                  <a:pos x="29740" y="2668"/>
                </a:cxn>
                <a:cxn ang="0">
                  <a:pos x="30128" y="703"/>
                </a:cxn>
                <a:cxn ang="0">
                  <a:pos x="30597" y="0"/>
                </a:cxn>
                <a:cxn ang="0">
                  <a:pos x="26804" y="228"/>
                </a:cxn>
                <a:cxn ang="0">
                  <a:pos x="27408" y="5260"/>
                </a:cxn>
                <a:cxn ang="0">
                  <a:pos x="30678" y="5667"/>
                </a:cxn>
                <a:cxn ang="0">
                  <a:pos x="30202" y="5199"/>
                </a:cxn>
                <a:cxn ang="0">
                  <a:pos x="51313" y="630"/>
                </a:cxn>
                <a:cxn ang="0">
                  <a:pos x="47090" y="228"/>
                </a:cxn>
                <a:cxn ang="0">
                  <a:pos x="47867" y="903"/>
                </a:cxn>
                <a:cxn ang="0">
                  <a:pos x="47254" y="5667"/>
                </a:cxn>
                <a:cxn ang="0">
                  <a:pos x="48376" y="5260"/>
                </a:cxn>
                <a:cxn ang="0">
                  <a:pos x="51823" y="5757"/>
                </a:cxn>
                <a:cxn ang="0">
                  <a:pos x="52429" y="228"/>
                </a:cxn>
                <a:cxn ang="0">
                  <a:pos x="40985" y="2955"/>
                </a:cxn>
                <a:cxn ang="0">
                  <a:pos x="43694" y="130"/>
                </a:cxn>
                <a:cxn ang="0">
                  <a:pos x="43703" y="656"/>
                </a:cxn>
                <a:cxn ang="0">
                  <a:pos x="22403" y="4138"/>
                </a:cxn>
                <a:cxn ang="0">
                  <a:pos x="19053" y="630"/>
                </a:cxn>
                <a:cxn ang="0">
                  <a:pos x="19053" y="5260"/>
                </a:cxn>
                <a:cxn ang="0">
                  <a:pos x="20790" y="5260"/>
                </a:cxn>
                <a:cxn ang="0">
                  <a:pos x="22205" y="5821"/>
                </a:cxn>
                <a:cxn ang="0">
                  <a:pos x="23526" y="5260"/>
                </a:cxn>
                <a:cxn ang="0">
                  <a:pos x="25647" y="5260"/>
                </a:cxn>
                <a:cxn ang="0">
                  <a:pos x="25647" y="630"/>
                </a:cxn>
                <a:cxn ang="0">
                  <a:pos x="22403" y="4138"/>
                </a:cxn>
                <a:cxn ang="0">
                  <a:pos x="33514" y="630"/>
                </a:cxn>
                <a:cxn ang="0">
                  <a:pos x="31997" y="228"/>
                </a:cxn>
                <a:cxn ang="0">
                  <a:pos x="32604" y="5260"/>
                </a:cxn>
                <a:cxn ang="0">
                  <a:pos x="35780" y="5667"/>
                </a:cxn>
                <a:cxn ang="0">
                  <a:pos x="35303" y="5199"/>
                </a:cxn>
                <a:cxn ang="0">
                  <a:pos x="38171" y="630"/>
                </a:cxn>
                <a:cxn ang="0">
                  <a:pos x="36654" y="228"/>
                </a:cxn>
                <a:cxn ang="0">
                  <a:pos x="37263" y="5260"/>
                </a:cxn>
                <a:cxn ang="0">
                  <a:pos x="40438" y="5667"/>
                </a:cxn>
                <a:cxn ang="0">
                  <a:pos x="39964" y="5199"/>
                </a:cxn>
                <a:cxn ang="0">
                  <a:pos x="13736" y="2558"/>
                </a:cxn>
                <a:cxn ang="0">
                  <a:pos x="13111" y="228"/>
                </a:cxn>
                <a:cxn ang="0">
                  <a:pos x="11404" y="630"/>
                </a:cxn>
                <a:cxn ang="0">
                  <a:pos x="12453" y="5260"/>
                </a:cxn>
                <a:cxn ang="0">
                  <a:pos x="14574" y="5260"/>
                </a:cxn>
                <a:cxn ang="0">
                  <a:pos x="15489" y="630"/>
                </a:cxn>
                <a:cxn ang="0">
                  <a:pos x="14209" y="228"/>
                </a:cxn>
                <a:cxn ang="0">
                  <a:pos x="4078" y="1603"/>
                </a:cxn>
                <a:cxn ang="0">
                  <a:pos x="0" y="630"/>
                </a:cxn>
                <a:cxn ang="0">
                  <a:pos x="0" y="5260"/>
                </a:cxn>
                <a:cxn ang="0">
                  <a:pos x="4337" y="4224"/>
                </a:cxn>
                <a:cxn ang="0">
                  <a:pos x="2182" y="703"/>
                </a:cxn>
                <a:cxn ang="0">
                  <a:pos x="1516" y="2611"/>
                </a:cxn>
                <a:cxn ang="0">
                  <a:pos x="1516" y="5199"/>
                </a:cxn>
                <a:cxn ang="0">
                  <a:pos x="3406" y="4182"/>
                </a:cxn>
                <a:cxn ang="0">
                  <a:pos x="9385" y="630"/>
                </a:cxn>
                <a:cxn ang="0">
                  <a:pos x="5164" y="228"/>
                </a:cxn>
                <a:cxn ang="0">
                  <a:pos x="5937" y="903"/>
                </a:cxn>
                <a:cxn ang="0">
                  <a:pos x="5323" y="5667"/>
                </a:cxn>
                <a:cxn ang="0">
                  <a:pos x="6448" y="5261"/>
                </a:cxn>
                <a:cxn ang="0">
                  <a:pos x="9893" y="5757"/>
                </a:cxn>
                <a:cxn ang="0">
                  <a:pos x="10500" y="228"/>
                </a:cxn>
              </a:cxnLst>
              <a:rect l="0" t="0" r="r" b="b"/>
              <a:pathLst>
                <a:path w="52429" h="5821">
                  <a:moveTo>
                    <a:pt x="30202" y="5199"/>
                  </a:moveTo>
                  <a:lnTo>
                    <a:pt x="28318" y="5199"/>
                  </a:lnTo>
                  <a:lnTo>
                    <a:pt x="28318" y="3136"/>
                  </a:lnTo>
                  <a:lnTo>
                    <a:pt x="29740" y="3136"/>
                  </a:lnTo>
                  <a:lnTo>
                    <a:pt x="29740" y="3756"/>
                  </a:lnTo>
                  <a:lnTo>
                    <a:pt x="30217" y="3756"/>
                  </a:lnTo>
                  <a:lnTo>
                    <a:pt x="30217" y="2057"/>
                  </a:lnTo>
                  <a:lnTo>
                    <a:pt x="29740" y="2057"/>
                  </a:lnTo>
                  <a:lnTo>
                    <a:pt x="29740" y="2668"/>
                  </a:lnTo>
                  <a:lnTo>
                    <a:pt x="28318" y="2668"/>
                  </a:lnTo>
                  <a:lnTo>
                    <a:pt x="28318" y="703"/>
                  </a:lnTo>
                  <a:lnTo>
                    <a:pt x="30128" y="703"/>
                  </a:lnTo>
                  <a:lnTo>
                    <a:pt x="30128" y="1392"/>
                  </a:lnTo>
                  <a:lnTo>
                    <a:pt x="30597" y="1392"/>
                  </a:lnTo>
                  <a:lnTo>
                    <a:pt x="30597" y="0"/>
                  </a:lnTo>
                  <a:lnTo>
                    <a:pt x="30120" y="0"/>
                  </a:lnTo>
                  <a:lnTo>
                    <a:pt x="30120" y="228"/>
                  </a:lnTo>
                  <a:lnTo>
                    <a:pt x="26804" y="228"/>
                  </a:lnTo>
                  <a:lnTo>
                    <a:pt x="26804" y="630"/>
                  </a:lnTo>
                  <a:lnTo>
                    <a:pt x="27408" y="630"/>
                  </a:lnTo>
                  <a:lnTo>
                    <a:pt x="27408" y="5260"/>
                  </a:lnTo>
                  <a:lnTo>
                    <a:pt x="26804" y="5260"/>
                  </a:lnTo>
                  <a:lnTo>
                    <a:pt x="26804" y="5667"/>
                  </a:lnTo>
                  <a:lnTo>
                    <a:pt x="30678" y="5667"/>
                  </a:lnTo>
                  <a:lnTo>
                    <a:pt x="30678" y="4486"/>
                  </a:lnTo>
                  <a:lnTo>
                    <a:pt x="30202" y="4486"/>
                  </a:lnTo>
                  <a:lnTo>
                    <a:pt x="30202" y="5199"/>
                  </a:lnTo>
                  <a:close/>
                  <a:moveTo>
                    <a:pt x="50699" y="228"/>
                  </a:moveTo>
                  <a:lnTo>
                    <a:pt x="50699" y="630"/>
                  </a:lnTo>
                  <a:lnTo>
                    <a:pt x="51313" y="630"/>
                  </a:lnTo>
                  <a:lnTo>
                    <a:pt x="51313" y="4079"/>
                  </a:lnTo>
                  <a:lnTo>
                    <a:pt x="48500" y="228"/>
                  </a:lnTo>
                  <a:lnTo>
                    <a:pt x="47090" y="228"/>
                  </a:lnTo>
                  <a:lnTo>
                    <a:pt x="47090" y="630"/>
                  </a:lnTo>
                  <a:lnTo>
                    <a:pt x="47673" y="630"/>
                  </a:lnTo>
                  <a:lnTo>
                    <a:pt x="47867" y="903"/>
                  </a:lnTo>
                  <a:lnTo>
                    <a:pt x="47867" y="5260"/>
                  </a:lnTo>
                  <a:lnTo>
                    <a:pt x="47254" y="5260"/>
                  </a:lnTo>
                  <a:lnTo>
                    <a:pt x="47254" y="5667"/>
                  </a:lnTo>
                  <a:lnTo>
                    <a:pt x="48991" y="5667"/>
                  </a:lnTo>
                  <a:lnTo>
                    <a:pt x="48991" y="5260"/>
                  </a:lnTo>
                  <a:lnTo>
                    <a:pt x="48376" y="5260"/>
                  </a:lnTo>
                  <a:lnTo>
                    <a:pt x="48376" y="1596"/>
                  </a:lnTo>
                  <a:lnTo>
                    <a:pt x="51399" y="5757"/>
                  </a:lnTo>
                  <a:lnTo>
                    <a:pt x="51823" y="5757"/>
                  </a:lnTo>
                  <a:lnTo>
                    <a:pt x="51823" y="630"/>
                  </a:lnTo>
                  <a:lnTo>
                    <a:pt x="52429" y="630"/>
                  </a:lnTo>
                  <a:lnTo>
                    <a:pt x="52429" y="228"/>
                  </a:lnTo>
                  <a:lnTo>
                    <a:pt x="50699" y="228"/>
                  </a:lnTo>
                  <a:close/>
                  <a:moveTo>
                    <a:pt x="43694" y="130"/>
                  </a:moveTo>
                  <a:cubicBezTo>
                    <a:pt x="42201" y="130"/>
                    <a:pt x="40985" y="1397"/>
                    <a:pt x="40985" y="2955"/>
                  </a:cubicBezTo>
                  <a:cubicBezTo>
                    <a:pt x="40985" y="4508"/>
                    <a:pt x="42201" y="5771"/>
                    <a:pt x="43694" y="5771"/>
                  </a:cubicBezTo>
                  <a:cubicBezTo>
                    <a:pt x="45177" y="5771"/>
                    <a:pt x="46381" y="4504"/>
                    <a:pt x="46381" y="2947"/>
                  </a:cubicBezTo>
                  <a:cubicBezTo>
                    <a:pt x="46381" y="1393"/>
                    <a:pt x="45177" y="130"/>
                    <a:pt x="43694" y="130"/>
                  </a:cubicBezTo>
                  <a:close/>
                  <a:moveTo>
                    <a:pt x="43694" y="5245"/>
                  </a:moveTo>
                  <a:cubicBezTo>
                    <a:pt x="42686" y="5245"/>
                    <a:pt x="41982" y="4299"/>
                    <a:pt x="41982" y="2947"/>
                  </a:cubicBezTo>
                  <a:cubicBezTo>
                    <a:pt x="41982" y="1597"/>
                    <a:pt x="42692" y="656"/>
                    <a:pt x="43703" y="656"/>
                  </a:cubicBezTo>
                  <a:cubicBezTo>
                    <a:pt x="44692" y="656"/>
                    <a:pt x="45384" y="1597"/>
                    <a:pt x="45384" y="2947"/>
                  </a:cubicBezTo>
                  <a:cubicBezTo>
                    <a:pt x="45384" y="4299"/>
                    <a:pt x="44690" y="5245"/>
                    <a:pt x="43694" y="5245"/>
                  </a:cubicBezTo>
                  <a:close/>
                  <a:moveTo>
                    <a:pt x="22403" y="4138"/>
                  </a:moveTo>
                  <a:lnTo>
                    <a:pt x="20571" y="228"/>
                  </a:lnTo>
                  <a:lnTo>
                    <a:pt x="19053" y="228"/>
                  </a:lnTo>
                  <a:lnTo>
                    <a:pt x="19053" y="630"/>
                  </a:lnTo>
                  <a:lnTo>
                    <a:pt x="19666" y="630"/>
                  </a:lnTo>
                  <a:lnTo>
                    <a:pt x="19666" y="5260"/>
                  </a:lnTo>
                  <a:lnTo>
                    <a:pt x="19053" y="5260"/>
                  </a:lnTo>
                  <a:lnTo>
                    <a:pt x="19053" y="5667"/>
                  </a:lnTo>
                  <a:lnTo>
                    <a:pt x="20790" y="5667"/>
                  </a:lnTo>
                  <a:lnTo>
                    <a:pt x="20790" y="5260"/>
                  </a:lnTo>
                  <a:lnTo>
                    <a:pt x="20177" y="5260"/>
                  </a:lnTo>
                  <a:lnTo>
                    <a:pt x="20177" y="1488"/>
                  </a:lnTo>
                  <a:lnTo>
                    <a:pt x="22205" y="5821"/>
                  </a:lnTo>
                  <a:lnTo>
                    <a:pt x="24131" y="1583"/>
                  </a:lnTo>
                  <a:lnTo>
                    <a:pt x="24131" y="5260"/>
                  </a:lnTo>
                  <a:lnTo>
                    <a:pt x="23526" y="5260"/>
                  </a:lnTo>
                  <a:lnTo>
                    <a:pt x="23526" y="5667"/>
                  </a:lnTo>
                  <a:lnTo>
                    <a:pt x="25647" y="5667"/>
                  </a:lnTo>
                  <a:lnTo>
                    <a:pt x="25647" y="5260"/>
                  </a:lnTo>
                  <a:lnTo>
                    <a:pt x="25039" y="5260"/>
                  </a:lnTo>
                  <a:lnTo>
                    <a:pt x="25039" y="630"/>
                  </a:lnTo>
                  <a:lnTo>
                    <a:pt x="25647" y="630"/>
                  </a:lnTo>
                  <a:lnTo>
                    <a:pt x="25647" y="228"/>
                  </a:lnTo>
                  <a:lnTo>
                    <a:pt x="24205" y="228"/>
                  </a:lnTo>
                  <a:lnTo>
                    <a:pt x="22403" y="4138"/>
                  </a:lnTo>
                  <a:close/>
                  <a:moveTo>
                    <a:pt x="35303" y="5199"/>
                  </a:moveTo>
                  <a:lnTo>
                    <a:pt x="33514" y="5199"/>
                  </a:lnTo>
                  <a:lnTo>
                    <a:pt x="33514" y="630"/>
                  </a:lnTo>
                  <a:lnTo>
                    <a:pt x="34122" y="630"/>
                  </a:lnTo>
                  <a:lnTo>
                    <a:pt x="34122" y="228"/>
                  </a:lnTo>
                  <a:lnTo>
                    <a:pt x="31997" y="228"/>
                  </a:lnTo>
                  <a:lnTo>
                    <a:pt x="31997" y="630"/>
                  </a:lnTo>
                  <a:lnTo>
                    <a:pt x="32604" y="630"/>
                  </a:lnTo>
                  <a:lnTo>
                    <a:pt x="32604" y="5260"/>
                  </a:lnTo>
                  <a:lnTo>
                    <a:pt x="31997" y="5260"/>
                  </a:lnTo>
                  <a:lnTo>
                    <a:pt x="31997" y="5667"/>
                  </a:lnTo>
                  <a:lnTo>
                    <a:pt x="35780" y="5667"/>
                  </a:lnTo>
                  <a:lnTo>
                    <a:pt x="35780" y="4486"/>
                  </a:lnTo>
                  <a:lnTo>
                    <a:pt x="35303" y="4486"/>
                  </a:lnTo>
                  <a:lnTo>
                    <a:pt x="35303" y="5199"/>
                  </a:lnTo>
                  <a:close/>
                  <a:moveTo>
                    <a:pt x="39964" y="5199"/>
                  </a:moveTo>
                  <a:lnTo>
                    <a:pt x="38171" y="5199"/>
                  </a:lnTo>
                  <a:lnTo>
                    <a:pt x="38171" y="630"/>
                  </a:lnTo>
                  <a:lnTo>
                    <a:pt x="38776" y="630"/>
                  </a:lnTo>
                  <a:lnTo>
                    <a:pt x="38776" y="228"/>
                  </a:lnTo>
                  <a:lnTo>
                    <a:pt x="36654" y="228"/>
                  </a:lnTo>
                  <a:lnTo>
                    <a:pt x="36654" y="630"/>
                  </a:lnTo>
                  <a:lnTo>
                    <a:pt x="37263" y="630"/>
                  </a:lnTo>
                  <a:lnTo>
                    <a:pt x="37263" y="5260"/>
                  </a:lnTo>
                  <a:lnTo>
                    <a:pt x="36654" y="5260"/>
                  </a:lnTo>
                  <a:lnTo>
                    <a:pt x="36654" y="5667"/>
                  </a:lnTo>
                  <a:lnTo>
                    <a:pt x="40438" y="5667"/>
                  </a:lnTo>
                  <a:lnTo>
                    <a:pt x="40438" y="4486"/>
                  </a:lnTo>
                  <a:lnTo>
                    <a:pt x="39964" y="4486"/>
                  </a:lnTo>
                  <a:lnTo>
                    <a:pt x="39964" y="5199"/>
                  </a:lnTo>
                  <a:close/>
                  <a:moveTo>
                    <a:pt x="14209" y="630"/>
                  </a:moveTo>
                  <a:lnTo>
                    <a:pt x="14905" y="630"/>
                  </a:lnTo>
                  <a:lnTo>
                    <a:pt x="13736" y="2558"/>
                  </a:lnTo>
                  <a:lnTo>
                    <a:pt x="12480" y="630"/>
                  </a:lnTo>
                  <a:lnTo>
                    <a:pt x="13111" y="630"/>
                  </a:lnTo>
                  <a:lnTo>
                    <a:pt x="13111" y="228"/>
                  </a:lnTo>
                  <a:lnTo>
                    <a:pt x="10914" y="228"/>
                  </a:lnTo>
                  <a:lnTo>
                    <a:pt x="10914" y="630"/>
                  </a:lnTo>
                  <a:lnTo>
                    <a:pt x="11404" y="630"/>
                  </a:lnTo>
                  <a:lnTo>
                    <a:pt x="13059" y="3173"/>
                  </a:lnTo>
                  <a:lnTo>
                    <a:pt x="13059" y="5260"/>
                  </a:lnTo>
                  <a:lnTo>
                    <a:pt x="12453" y="5260"/>
                  </a:lnTo>
                  <a:lnTo>
                    <a:pt x="12453" y="5667"/>
                  </a:lnTo>
                  <a:lnTo>
                    <a:pt x="14574" y="5667"/>
                  </a:lnTo>
                  <a:lnTo>
                    <a:pt x="14574" y="5260"/>
                  </a:lnTo>
                  <a:lnTo>
                    <a:pt x="13960" y="5260"/>
                  </a:lnTo>
                  <a:lnTo>
                    <a:pt x="13960" y="3125"/>
                  </a:lnTo>
                  <a:lnTo>
                    <a:pt x="15489" y="630"/>
                  </a:lnTo>
                  <a:lnTo>
                    <a:pt x="15930" y="630"/>
                  </a:lnTo>
                  <a:lnTo>
                    <a:pt x="15930" y="228"/>
                  </a:lnTo>
                  <a:lnTo>
                    <a:pt x="14209" y="228"/>
                  </a:lnTo>
                  <a:lnTo>
                    <a:pt x="14209" y="630"/>
                  </a:lnTo>
                  <a:close/>
                  <a:moveTo>
                    <a:pt x="3080" y="2796"/>
                  </a:moveTo>
                  <a:cubicBezTo>
                    <a:pt x="3596" y="2648"/>
                    <a:pt x="4078" y="2246"/>
                    <a:pt x="4078" y="1603"/>
                  </a:cubicBezTo>
                  <a:cubicBezTo>
                    <a:pt x="4078" y="768"/>
                    <a:pt x="3458" y="228"/>
                    <a:pt x="2496" y="228"/>
                  </a:cubicBezTo>
                  <a:lnTo>
                    <a:pt x="0" y="228"/>
                  </a:lnTo>
                  <a:lnTo>
                    <a:pt x="0" y="630"/>
                  </a:lnTo>
                  <a:lnTo>
                    <a:pt x="605" y="630"/>
                  </a:lnTo>
                  <a:lnTo>
                    <a:pt x="605" y="5260"/>
                  </a:lnTo>
                  <a:lnTo>
                    <a:pt x="0" y="5260"/>
                  </a:lnTo>
                  <a:lnTo>
                    <a:pt x="0" y="5667"/>
                  </a:lnTo>
                  <a:lnTo>
                    <a:pt x="2639" y="5667"/>
                  </a:lnTo>
                  <a:cubicBezTo>
                    <a:pt x="3657" y="5667"/>
                    <a:pt x="4337" y="5087"/>
                    <a:pt x="4337" y="4224"/>
                  </a:cubicBezTo>
                  <a:cubicBezTo>
                    <a:pt x="4337" y="3370"/>
                    <a:pt x="3724" y="2936"/>
                    <a:pt x="3080" y="2796"/>
                  </a:cubicBezTo>
                  <a:close/>
                  <a:moveTo>
                    <a:pt x="1516" y="703"/>
                  </a:moveTo>
                  <a:lnTo>
                    <a:pt x="2182" y="703"/>
                  </a:lnTo>
                  <a:cubicBezTo>
                    <a:pt x="2536" y="703"/>
                    <a:pt x="3129" y="825"/>
                    <a:pt x="3129" y="1635"/>
                  </a:cubicBezTo>
                  <a:cubicBezTo>
                    <a:pt x="3129" y="2308"/>
                    <a:pt x="2631" y="2611"/>
                    <a:pt x="2138" y="2611"/>
                  </a:cubicBezTo>
                  <a:lnTo>
                    <a:pt x="1516" y="2611"/>
                  </a:lnTo>
                  <a:lnTo>
                    <a:pt x="1516" y="703"/>
                  </a:lnTo>
                  <a:close/>
                  <a:moveTo>
                    <a:pt x="2213" y="5199"/>
                  </a:moveTo>
                  <a:lnTo>
                    <a:pt x="1516" y="5199"/>
                  </a:lnTo>
                  <a:lnTo>
                    <a:pt x="1516" y="3081"/>
                  </a:lnTo>
                  <a:lnTo>
                    <a:pt x="2213" y="3081"/>
                  </a:lnTo>
                  <a:cubicBezTo>
                    <a:pt x="2937" y="3081"/>
                    <a:pt x="3406" y="3513"/>
                    <a:pt x="3406" y="4182"/>
                  </a:cubicBezTo>
                  <a:cubicBezTo>
                    <a:pt x="3406" y="4931"/>
                    <a:pt x="2764" y="5199"/>
                    <a:pt x="2213" y="5199"/>
                  </a:cubicBezTo>
                  <a:close/>
                  <a:moveTo>
                    <a:pt x="8768" y="630"/>
                  </a:moveTo>
                  <a:lnTo>
                    <a:pt x="9385" y="630"/>
                  </a:lnTo>
                  <a:lnTo>
                    <a:pt x="9385" y="4079"/>
                  </a:lnTo>
                  <a:lnTo>
                    <a:pt x="6569" y="228"/>
                  </a:lnTo>
                  <a:lnTo>
                    <a:pt x="5164" y="228"/>
                  </a:lnTo>
                  <a:lnTo>
                    <a:pt x="5164" y="630"/>
                  </a:lnTo>
                  <a:lnTo>
                    <a:pt x="5744" y="630"/>
                  </a:lnTo>
                  <a:lnTo>
                    <a:pt x="5937" y="903"/>
                  </a:lnTo>
                  <a:lnTo>
                    <a:pt x="5937" y="5261"/>
                  </a:lnTo>
                  <a:lnTo>
                    <a:pt x="5323" y="5261"/>
                  </a:lnTo>
                  <a:lnTo>
                    <a:pt x="5323" y="5667"/>
                  </a:lnTo>
                  <a:lnTo>
                    <a:pt x="7060" y="5667"/>
                  </a:lnTo>
                  <a:lnTo>
                    <a:pt x="7060" y="5261"/>
                  </a:lnTo>
                  <a:lnTo>
                    <a:pt x="6448" y="5261"/>
                  </a:lnTo>
                  <a:lnTo>
                    <a:pt x="6448" y="1596"/>
                  </a:lnTo>
                  <a:lnTo>
                    <a:pt x="9471" y="5757"/>
                  </a:lnTo>
                  <a:lnTo>
                    <a:pt x="9893" y="5757"/>
                  </a:lnTo>
                  <a:lnTo>
                    <a:pt x="9893" y="630"/>
                  </a:lnTo>
                  <a:lnTo>
                    <a:pt x="10500" y="630"/>
                  </a:lnTo>
                  <a:lnTo>
                    <a:pt x="10500" y="228"/>
                  </a:lnTo>
                  <a:lnTo>
                    <a:pt x="8768" y="228"/>
                  </a:lnTo>
                  <a:lnTo>
                    <a:pt x="8768" y="630"/>
                  </a:lnTo>
                  <a:close/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482600" y="558801"/>
              <a:ext cx="333375" cy="169863"/>
            </a:xfrm>
            <a:custGeom>
              <a:avLst/>
              <a:gdLst/>
              <a:ahLst/>
              <a:cxnLst>
                <a:cxn ang="0">
                  <a:pos x="10208" y="2604"/>
                </a:cxn>
                <a:cxn ang="0">
                  <a:pos x="3549" y="0"/>
                </a:cxn>
                <a:cxn ang="0">
                  <a:pos x="0" y="2604"/>
                </a:cxn>
                <a:cxn ang="0">
                  <a:pos x="3549" y="5207"/>
                </a:cxn>
                <a:cxn ang="0">
                  <a:pos x="10208" y="2604"/>
                </a:cxn>
              </a:cxnLst>
              <a:rect l="0" t="0" r="r" b="b"/>
              <a:pathLst>
                <a:path w="10208" h="5207">
                  <a:moveTo>
                    <a:pt x="10208" y="2604"/>
                  </a:moveTo>
                  <a:lnTo>
                    <a:pt x="3549" y="0"/>
                  </a:lnTo>
                  <a:cubicBezTo>
                    <a:pt x="2119" y="783"/>
                    <a:pt x="948" y="1689"/>
                    <a:pt x="0" y="2604"/>
                  </a:cubicBezTo>
                  <a:cubicBezTo>
                    <a:pt x="948" y="3516"/>
                    <a:pt x="2119" y="4422"/>
                    <a:pt x="3549" y="5207"/>
                  </a:cubicBezTo>
                  <a:lnTo>
                    <a:pt x="10208" y="2604"/>
                  </a:lnTo>
                  <a:close/>
                </a:path>
              </a:pathLst>
            </a:custGeom>
            <a:solidFill>
              <a:srgbClr val="B286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gray">
            <a:xfrm>
              <a:off x="363538" y="466726"/>
              <a:ext cx="220663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18" y="4760"/>
                </a:cxn>
                <a:cxn ang="0">
                  <a:pos x="6750" y="2638"/>
                </a:cxn>
                <a:cxn ang="0">
                  <a:pos x="0" y="0"/>
                </a:cxn>
              </a:cxnLst>
              <a:rect l="0" t="0" r="r" b="b"/>
              <a:pathLst>
                <a:path w="6750" h="4760">
                  <a:moveTo>
                    <a:pt x="0" y="0"/>
                  </a:moveTo>
                  <a:cubicBezTo>
                    <a:pt x="0" y="0"/>
                    <a:pt x="705" y="2292"/>
                    <a:pt x="3018" y="4760"/>
                  </a:cubicBezTo>
                  <a:cubicBezTo>
                    <a:pt x="4044" y="3972"/>
                    <a:pt x="5281" y="3254"/>
                    <a:pt x="6750" y="2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A9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07349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Title Slid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53025" y="2267712"/>
            <a:ext cx="4575478" cy="867930"/>
          </a:xfrm>
        </p:spPr>
        <p:txBody>
          <a:bodyPr wrap="square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53025" y="3344677"/>
            <a:ext cx="4575478" cy="341632"/>
          </a:xfr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53025" y="3895344"/>
            <a:ext cx="4575478" cy="57862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1">
                <a:solidFill>
                  <a:schemeClr val="bg2"/>
                </a:solidFill>
              </a:defRPr>
            </a:lvl1pPr>
            <a:lvl2pPr marL="1588" indent="0">
              <a:lnSpc>
                <a:spcPct val="100000"/>
              </a:lnSpc>
              <a:spcBef>
                <a:spcPts val="600"/>
              </a:spcBef>
              <a:buNone/>
              <a:defRPr sz="1400" b="1">
                <a:solidFill>
                  <a:schemeClr val="bg2"/>
                </a:solidFill>
              </a:defRPr>
            </a:lvl2pPr>
            <a:lvl3pPr marL="558800" indent="0">
              <a:spcBef>
                <a:spcPts val="600"/>
              </a:spcBef>
              <a:buNone/>
              <a:defRPr sz="1400"/>
            </a:lvl3pPr>
            <a:lvl4pPr marL="914400" indent="0">
              <a:spcBef>
                <a:spcPts val="600"/>
              </a:spcBef>
              <a:buNone/>
              <a:defRPr sz="1400"/>
            </a:lvl4pPr>
            <a:lvl5pPr marL="1201737" indent="0">
              <a:spcBef>
                <a:spcPts val="600"/>
              </a:spcBef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/>
          </p:nvPr>
        </p:nvSpPr>
        <p:spPr bwMode="auto">
          <a:xfrm>
            <a:off x="453025" y="5010912"/>
            <a:ext cx="4575478" cy="2585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200">
                <a:solidFill>
                  <a:schemeClr val="bg2"/>
                </a:solidFill>
              </a:defRPr>
            </a:lvl1pPr>
            <a:lvl2pPr marL="236537" indent="0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558800" indent="0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914400" indent="0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1201737" indent="0">
              <a:lnSpc>
                <a:spcPct val="9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2" y="5915266"/>
            <a:ext cx="1495230" cy="333134"/>
          </a:xfrm>
          <a:prstGeom prst="rect">
            <a:avLst/>
          </a:prstGeom>
        </p:spPr>
      </p:pic>
      <p:sp>
        <p:nvSpPr>
          <p:cNvPr id="15" name="Rectangle 37"/>
          <p:cNvSpPr>
            <a:spLocks noChangeArrowheads="1"/>
          </p:cNvSpPr>
          <p:nvPr/>
        </p:nvSpPr>
        <p:spPr bwMode="gray">
          <a:xfrm>
            <a:off x="228600" y="6400800"/>
            <a:ext cx="5105400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800" dirty="0" smtClean="0">
                <a:solidFill>
                  <a:schemeClr val="tx1"/>
                </a:solidFill>
                <a:latin typeface="Arial" charset="0"/>
              </a:rPr>
              <a:t>© 2015 Pershing LLC. Member FINRA, NYSE, SIPC. For professional use only. </a:t>
            </a:r>
            <a:br>
              <a:rPr lang="en-US" sz="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800" dirty="0" smtClean="0">
                <a:solidFill>
                  <a:schemeClr val="tx1"/>
                </a:solidFill>
                <a:latin typeface="Arial" charset="0"/>
              </a:rPr>
              <a:t>Not for distribution to the public. Please see disclosures at end. Proprietary and confidential.</a:t>
            </a:r>
          </a:p>
        </p:txBody>
      </p:sp>
      <p:grpSp>
        <p:nvGrpSpPr>
          <p:cNvPr id="13" name="Group 12"/>
          <p:cNvGrpSpPr/>
          <p:nvPr/>
        </p:nvGrpSpPr>
        <p:grpSpPr bwMode="gray">
          <a:xfrm>
            <a:off x="364331" y="465137"/>
            <a:ext cx="1831975" cy="625475"/>
            <a:chOff x="363538" y="466726"/>
            <a:chExt cx="1831975" cy="625475"/>
          </a:xfrm>
        </p:grpSpPr>
        <p:sp>
          <p:nvSpPr>
            <p:cNvPr id="14" name="Freeform 7"/>
            <p:cNvSpPr>
              <a:spLocks noEditPoints="1"/>
            </p:cNvSpPr>
            <p:nvPr userDrawn="1"/>
          </p:nvSpPr>
          <p:spPr bwMode="gray">
            <a:xfrm>
              <a:off x="482600" y="901701"/>
              <a:ext cx="1712913" cy="190500"/>
            </a:xfrm>
            <a:custGeom>
              <a:avLst/>
              <a:gdLst/>
              <a:ahLst/>
              <a:cxnLst>
                <a:cxn ang="0">
                  <a:pos x="28318" y="3136"/>
                </a:cxn>
                <a:cxn ang="0">
                  <a:pos x="30217" y="3756"/>
                </a:cxn>
                <a:cxn ang="0">
                  <a:pos x="29740" y="2668"/>
                </a:cxn>
                <a:cxn ang="0">
                  <a:pos x="30128" y="703"/>
                </a:cxn>
                <a:cxn ang="0">
                  <a:pos x="30597" y="0"/>
                </a:cxn>
                <a:cxn ang="0">
                  <a:pos x="26804" y="228"/>
                </a:cxn>
                <a:cxn ang="0">
                  <a:pos x="27408" y="5260"/>
                </a:cxn>
                <a:cxn ang="0">
                  <a:pos x="30678" y="5667"/>
                </a:cxn>
                <a:cxn ang="0">
                  <a:pos x="30202" y="5199"/>
                </a:cxn>
                <a:cxn ang="0">
                  <a:pos x="51313" y="630"/>
                </a:cxn>
                <a:cxn ang="0">
                  <a:pos x="47090" y="228"/>
                </a:cxn>
                <a:cxn ang="0">
                  <a:pos x="47867" y="903"/>
                </a:cxn>
                <a:cxn ang="0">
                  <a:pos x="47254" y="5667"/>
                </a:cxn>
                <a:cxn ang="0">
                  <a:pos x="48376" y="5260"/>
                </a:cxn>
                <a:cxn ang="0">
                  <a:pos x="51823" y="5757"/>
                </a:cxn>
                <a:cxn ang="0">
                  <a:pos x="52429" y="228"/>
                </a:cxn>
                <a:cxn ang="0">
                  <a:pos x="40985" y="2955"/>
                </a:cxn>
                <a:cxn ang="0">
                  <a:pos x="43694" y="130"/>
                </a:cxn>
                <a:cxn ang="0">
                  <a:pos x="43703" y="656"/>
                </a:cxn>
                <a:cxn ang="0">
                  <a:pos x="22403" y="4138"/>
                </a:cxn>
                <a:cxn ang="0">
                  <a:pos x="19053" y="630"/>
                </a:cxn>
                <a:cxn ang="0">
                  <a:pos x="19053" y="5260"/>
                </a:cxn>
                <a:cxn ang="0">
                  <a:pos x="20790" y="5260"/>
                </a:cxn>
                <a:cxn ang="0">
                  <a:pos x="22205" y="5821"/>
                </a:cxn>
                <a:cxn ang="0">
                  <a:pos x="23526" y="5260"/>
                </a:cxn>
                <a:cxn ang="0">
                  <a:pos x="25647" y="5260"/>
                </a:cxn>
                <a:cxn ang="0">
                  <a:pos x="25647" y="630"/>
                </a:cxn>
                <a:cxn ang="0">
                  <a:pos x="22403" y="4138"/>
                </a:cxn>
                <a:cxn ang="0">
                  <a:pos x="33514" y="630"/>
                </a:cxn>
                <a:cxn ang="0">
                  <a:pos x="31997" y="228"/>
                </a:cxn>
                <a:cxn ang="0">
                  <a:pos x="32604" y="5260"/>
                </a:cxn>
                <a:cxn ang="0">
                  <a:pos x="35780" y="5667"/>
                </a:cxn>
                <a:cxn ang="0">
                  <a:pos x="35303" y="5199"/>
                </a:cxn>
                <a:cxn ang="0">
                  <a:pos x="38171" y="630"/>
                </a:cxn>
                <a:cxn ang="0">
                  <a:pos x="36654" y="228"/>
                </a:cxn>
                <a:cxn ang="0">
                  <a:pos x="37263" y="5260"/>
                </a:cxn>
                <a:cxn ang="0">
                  <a:pos x="40438" y="5667"/>
                </a:cxn>
                <a:cxn ang="0">
                  <a:pos x="39964" y="5199"/>
                </a:cxn>
                <a:cxn ang="0">
                  <a:pos x="13736" y="2558"/>
                </a:cxn>
                <a:cxn ang="0">
                  <a:pos x="13111" y="228"/>
                </a:cxn>
                <a:cxn ang="0">
                  <a:pos x="11404" y="630"/>
                </a:cxn>
                <a:cxn ang="0">
                  <a:pos x="12453" y="5260"/>
                </a:cxn>
                <a:cxn ang="0">
                  <a:pos x="14574" y="5260"/>
                </a:cxn>
                <a:cxn ang="0">
                  <a:pos x="15489" y="630"/>
                </a:cxn>
                <a:cxn ang="0">
                  <a:pos x="14209" y="228"/>
                </a:cxn>
                <a:cxn ang="0">
                  <a:pos x="4078" y="1603"/>
                </a:cxn>
                <a:cxn ang="0">
                  <a:pos x="0" y="630"/>
                </a:cxn>
                <a:cxn ang="0">
                  <a:pos x="0" y="5260"/>
                </a:cxn>
                <a:cxn ang="0">
                  <a:pos x="4337" y="4224"/>
                </a:cxn>
                <a:cxn ang="0">
                  <a:pos x="2182" y="703"/>
                </a:cxn>
                <a:cxn ang="0">
                  <a:pos x="1516" y="2611"/>
                </a:cxn>
                <a:cxn ang="0">
                  <a:pos x="1516" y="5199"/>
                </a:cxn>
                <a:cxn ang="0">
                  <a:pos x="3406" y="4182"/>
                </a:cxn>
                <a:cxn ang="0">
                  <a:pos x="9385" y="630"/>
                </a:cxn>
                <a:cxn ang="0">
                  <a:pos x="5164" y="228"/>
                </a:cxn>
                <a:cxn ang="0">
                  <a:pos x="5937" y="903"/>
                </a:cxn>
                <a:cxn ang="0">
                  <a:pos x="5323" y="5667"/>
                </a:cxn>
                <a:cxn ang="0">
                  <a:pos x="6448" y="5261"/>
                </a:cxn>
                <a:cxn ang="0">
                  <a:pos x="9893" y="5757"/>
                </a:cxn>
                <a:cxn ang="0">
                  <a:pos x="10500" y="228"/>
                </a:cxn>
              </a:cxnLst>
              <a:rect l="0" t="0" r="r" b="b"/>
              <a:pathLst>
                <a:path w="52429" h="5821">
                  <a:moveTo>
                    <a:pt x="30202" y="5199"/>
                  </a:moveTo>
                  <a:lnTo>
                    <a:pt x="28318" y="5199"/>
                  </a:lnTo>
                  <a:lnTo>
                    <a:pt x="28318" y="3136"/>
                  </a:lnTo>
                  <a:lnTo>
                    <a:pt x="29740" y="3136"/>
                  </a:lnTo>
                  <a:lnTo>
                    <a:pt x="29740" y="3756"/>
                  </a:lnTo>
                  <a:lnTo>
                    <a:pt x="30217" y="3756"/>
                  </a:lnTo>
                  <a:lnTo>
                    <a:pt x="30217" y="2057"/>
                  </a:lnTo>
                  <a:lnTo>
                    <a:pt x="29740" y="2057"/>
                  </a:lnTo>
                  <a:lnTo>
                    <a:pt x="29740" y="2668"/>
                  </a:lnTo>
                  <a:lnTo>
                    <a:pt x="28318" y="2668"/>
                  </a:lnTo>
                  <a:lnTo>
                    <a:pt x="28318" y="703"/>
                  </a:lnTo>
                  <a:lnTo>
                    <a:pt x="30128" y="703"/>
                  </a:lnTo>
                  <a:lnTo>
                    <a:pt x="30128" y="1392"/>
                  </a:lnTo>
                  <a:lnTo>
                    <a:pt x="30597" y="1392"/>
                  </a:lnTo>
                  <a:lnTo>
                    <a:pt x="30597" y="0"/>
                  </a:lnTo>
                  <a:lnTo>
                    <a:pt x="30120" y="0"/>
                  </a:lnTo>
                  <a:lnTo>
                    <a:pt x="30120" y="228"/>
                  </a:lnTo>
                  <a:lnTo>
                    <a:pt x="26804" y="228"/>
                  </a:lnTo>
                  <a:lnTo>
                    <a:pt x="26804" y="630"/>
                  </a:lnTo>
                  <a:lnTo>
                    <a:pt x="27408" y="630"/>
                  </a:lnTo>
                  <a:lnTo>
                    <a:pt x="27408" y="5260"/>
                  </a:lnTo>
                  <a:lnTo>
                    <a:pt x="26804" y="5260"/>
                  </a:lnTo>
                  <a:lnTo>
                    <a:pt x="26804" y="5667"/>
                  </a:lnTo>
                  <a:lnTo>
                    <a:pt x="30678" y="5667"/>
                  </a:lnTo>
                  <a:lnTo>
                    <a:pt x="30678" y="4486"/>
                  </a:lnTo>
                  <a:lnTo>
                    <a:pt x="30202" y="4486"/>
                  </a:lnTo>
                  <a:lnTo>
                    <a:pt x="30202" y="5199"/>
                  </a:lnTo>
                  <a:close/>
                  <a:moveTo>
                    <a:pt x="50699" y="228"/>
                  </a:moveTo>
                  <a:lnTo>
                    <a:pt x="50699" y="630"/>
                  </a:lnTo>
                  <a:lnTo>
                    <a:pt x="51313" y="630"/>
                  </a:lnTo>
                  <a:lnTo>
                    <a:pt x="51313" y="4079"/>
                  </a:lnTo>
                  <a:lnTo>
                    <a:pt x="48500" y="228"/>
                  </a:lnTo>
                  <a:lnTo>
                    <a:pt x="47090" y="228"/>
                  </a:lnTo>
                  <a:lnTo>
                    <a:pt x="47090" y="630"/>
                  </a:lnTo>
                  <a:lnTo>
                    <a:pt x="47673" y="630"/>
                  </a:lnTo>
                  <a:lnTo>
                    <a:pt x="47867" y="903"/>
                  </a:lnTo>
                  <a:lnTo>
                    <a:pt x="47867" y="5260"/>
                  </a:lnTo>
                  <a:lnTo>
                    <a:pt x="47254" y="5260"/>
                  </a:lnTo>
                  <a:lnTo>
                    <a:pt x="47254" y="5667"/>
                  </a:lnTo>
                  <a:lnTo>
                    <a:pt x="48991" y="5667"/>
                  </a:lnTo>
                  <a:lnTo>
                    <a:pt x="48991" y="5260"/>
                  </a:lnTo>
                  <a:lnTo>
                    <a:pt x="48376" y="5260"/>
                  </a:lnTo>
                  <a:lnTo>
                    <a:pt x="48376" y="1596"/>
                  </a:lnTo>
                  <a:lnTo>
                    <a:pt x="51399" y="5757"/>
                  </a:lnTo>
                  <a:lnTo>
                    <a:pt x="51823" y="5757"/>
                  </a:lnTo>
                  <a:lnTo>
                    <a:pt x="51823" y="630"/>
                  </a:lnTo>
                  <a:lnTo>
                    <a:pt x="52429" y="630"/>
                  </a:lnTo>
                  <a:lnTo>
                    <a:pt x="52429" y="228"/>
                  </a:lnTo>
                  <a:lnTo>
                    <a:pt x="50699" y="228"/>
                  </a:lnTo>
                  <a:close/>
                  <a:moveTo>
                    <a:pt x="43694" y="130"/>
                  </a:moveTo>
                  <a:cubicBezTo>
                    <a:pt x="42201" y="130"/>
                    <a:pt x="40985" y="1397"/>
                    <a:pt x="40985" y="2955"/>
                  </a:cubicBezTo>
                  <a:cubicBezTo>
                    <a:pt x="40985" y="4508"/>
                    <a:pt x="42201" y="5771"/>
                    <a:pt x="43694" y="5771"/>
                  </a:cubicBezTo>
                  <a:cubicBezTo>
                    <a:pt x="45177" y="5771"/>
                    <a:pt x="46381" y="4504"/>
                    <a:pt x="46381" y="2947"/>
                  </a:cubicBezTo>
                  <a:cubicBezTo>
                    <a:pt x="46381" y="1393"/>
                    <a:pt x="45177" y="130"/>
                    <a:pt x="43694" y="130"/>
                  </a:cubicBezTo>
                  <a:close/>
                  <a:moveTo>
                    <a:pt x="43694" y="5245"/>
                  </a:moveTo>
                  <a:cubicBezTo>
                    <a:pt x="42686" y="5245"/>
                    <a:pt x="41982" y="4299"/>
                    <a:pt x="41982" y="2947"/>
                  </a:cubicBezTo>
                  <a:cubicBezTo>
                    <a:pt x="41982" y="1597"/>
                    <a:pt x="42692" y="656"/>
                    <a:pt x="43703" y="656"/>
                  </a:cubicBezTo>
                  <a:cubicBezTo>
                    <a:pt x="44692" y="656"/>
                    <a:pt x="45384" y="1597"/>
                    <a:pt x="45384" y="2947"/>
                  </a:cubicBezTo>
                  <a:cubicBezTo>
                    <a:pt x="45384" y="4299"/>
                    <a:pt x="44690" y="5245"/>
                    <a:pt x="43694" y="5245"/>
                  </a:cubicBezTo>
                  <a:close/>
                  <a:moveTo>
                    <a:pt x="22403" y="4138"/>
                  </a:moveTo>
                  <a:lnTo>
                    <a:pt x="20571" y="228"/>
                  </a:lnTo>
                  <a:lnTo>
                    <a:pt x="19053" y="228"/>
                  </a:lnTo>
                  <a:lnTo>
                    <a:pt x="19053" y="630"/>
                  </a:lnTo>
                  <a:lnTo>
                    <a:pt x="19666" y="630"/>
                  </a:lnTo>
                  <a:lnTo>
                    <a:pt x="19666" y="5260"/>
                  </a:lnTo>
                  <a:lnTo>
                    <a:pt x="19053" y="5260"/>
                  </a:lnTo>
                  <a:lnTo>
                    <a:pt x="19053" y="5667"/>
                  </a:lnTo>
                  <a:lnTo>
                    <a:pt x="20790" y="5667"/>
                  </a:lnTo>
                  <a:lnTo>
                    <a:pt x="20790" y="5260"/>
                  </a:lnTo>
                  <a:lnTo>
                    <a:pt x="20177" y="5260"/>
                  </a:lnTo>
                  <a:lnTo>
                    <a:pt x="20177" y="1488"/>
                  </a:lnTo>
                  <a:lnTo>
                    <a:pt x="22205" y="5821"/>
                  </a:lnTo>
                  <a:lnTo>
                    <a:pt x="24131" y="1583"/>
                  </a:lnTo>
                  <a:lnTo>
                    <a:pt x="24131" y="5260"/>
                  </a:lnTo>
                  <a:lnTo>
                    <a:pt x="23526" y="5260"/>
                  </a:lnTo>
                  <a:lnTo>
                    <a:pt x="23526" y="5667"/>
                  </a:lnTo>
                  <a:lnTo>
                    <a:pt x="25647" y="5667"/>
                  </a:lnTo>
                  <a:lnTo>
                    <a:pt x="25647" y="5260"/>
                  </a:lnTo>
                  <a:lnTo>
                    <a:pt x="25039" y="5260"/>
                  </a:lnTo>
                  <a:lnTo>
                    <a:pt x="25039" y="630"/>
                  </a:lnTo>
                  <a:lnTo>
                    <a:pt x="25647" y="630"/>
                  </a:lnTo>
                  <a:lnTo>
                    <a:pt x="25647" y="228"/>
                  </a:lnTo>
                  <a:lnTo>
                    <a:pt x="24205" y="228"/>
                  </a:lnTo>
                  <a:lnTo>
                    <a:pt x="22403" y="4138"/>
                  </a:lnTo>
                  <a:close/>
                  <a:moveTo>
                    <a:pt x="35303" y="5199"/>
                  </a:moveTo>
                  <a:lnTo>
                    <a:pt x="33514" y="5199"/>
                  </a:lnTo>
                  <a:lnTo>
                    <a:pt x="33514" y="630"/>
                  </a:lnTo>
                  <a:lnTo>
                    <a:pt x="34122" y="630"/>
                  </a:lnTo>
                  <a:lnTo>
                    <a:pt x="34122" y="228"/>
                  </a:lnTo>
                  <a:lnTo>
                    <a:pt x="31997" y="228"/>
                  </a:lnTo>
                  <a:lnTo>
                    <a:pt x="31997" y="630"/>
                  </a:lnTo>
                  <a:lnTo>
                    <a:pt x="32604" y="630"/>
                  </a:lnTo>
                  <a:lnTo>
                    <a:pt x="32604" y="5260"/>
                  </a:lnTo>
                  <a:lnTo>
                    <a:pt x="31997" y="5260"/>
                  </a:lnTo>
                  <a:lnTo>
                    <a:pt x="31997" y="5667"/>
                  </a:lnTo>
                  <a:lnTo>
                    <a:pt x="35780" y="5667"/>
                  </a:lnTo>
                  <a:lnTo>
                    <a:pt x="35780" y="4486"/>
                  </a:lnTo>
                  <a:lnTo>
                    <a:pt x="35303" y="4486"/>
                  </a:lnTo>
                  <a:lnTo>
                    <a:pt x="35303" y="5199"/>
                  </a:lnTo>
                  <a:close/>
                  <a:moveTo>
                    <a:pt x="39964" y="5199"/>
                  </a:moveTo>
                  <a:lnTo>
                    <a:pt x="38171" y="5199"/>
                  </a:lnTo>
                  <a:lnTo>
                    <a:pt x="38171" y="630"/>
                  </a:lnTo>
                  <a:lnTo>
                    <a:pt x="38776" y="630"/>
                  </a:lnTo>
                  <a:lnTo>
                    <a:pt x="38776" y="228"/>
                  </a:lnTo>
                  <a:lnTo>
                    <a:pt x="36654" y="228"/>
                  </a:lnTo>
                  <a:lnTo>
                    <a:pt x="36654" y="630"/>
                  </a:lnTo>
                  <a:lnTo>
                    <a:pt x="37263" y="630"/>
                  </a:lnTo>
                  <a:lnTo>
                    <a:pt x="37263" y="5260"/>
                  </a:lnTo>
                  <a:lnTo>
                    <a:pt x="36654" y="5260"/>
                  </a:lnTo>
                  <a:lnTo>
                    <a:pt x="36654" y="5667"/>
                  </a:lnTo>
                  <a:lnTo>
                    <a:pt x="40438" y="5667"/>
                  </a:lnTo>
                  <a:lnTo>
                    <a:pt x="40438" y="4486"/>
                  </a:lnTo>
                  <a:lnTo>
                    <a:pt x="39964" y="4486"/>
                  </a:lnTo>
                  <a:lnTo>
                    <a:pt x="39964" y="5199"/>
                  </a:lnTo>
                  <a:close/>
                  <a:moveTo>
                    <a:pt x="14209" y="630"/>
                  </a:moveTo>
                  <a:lnTo>
                    <a:pt x="14905" y="630"/>
                  </a:lnTo>
                  <a:lnTo>
                    <a:pt x="13736" y="2558"/>
                  </a:lnTo>
                  <a:lnTo>
                    <a:pt x="12480" y="630"/>
                  </a:lnTo>
                  <a:lnTo>
                    <a:pt x="13111" y="630"/>
                  </a:lnTo>
                  <a:lnTo>
                    <a:pt x="13111" y="228"/>
                  </a:lnTo>
                  <a:lnTo>
                    <a:pt x="10914" y="228"/>
                  </a:lnTo>
                  <a:lnTo>
                    <a:pt x="10914" y="630"/>
                  </a:lnTo>
                  <a:lnTo>
                    <a:pt x="11404" y="630"/>
                  </a:lnTo>
                  <a:lnTo>
                    <a:pt x="13059" y="3173"/>
                  </a:lnTo>
                  <a:lnTo>
                    <a:pt x="13059" y="5260"/>
                  </a:lnTo>
                  <a:lnTo>
                    <a:pt x="12453" y="5260"/>
                  </a:lnTo>
                  <a:lnTo>
                    <a:pt x="12453" y="5667"/>
                  </a:lnTo>
                  <a:lnTo>
                    <a:pt x="14574" y="5667"/>
                  </a:lnTo>
                  <a:lnTo>
                    <a:pt x="14574" y="5260"/>
                  </a:lnTo>
                  <a:lnTo>
                    <a:pt x="13960" y="5260"/>
                  </a:lnTo>
                  <a:lnTo>
                    <a:pt x="13960" y="3125"/>
                  </a:lnTo>
                  <a:lnTo>
                    <a:pt x="15489" y="630"/>
                  </a:lnTo>
                  <a:lnTo>
                    <a:pt x="15930" y="630"/>
                  </a:lnTo>
                  <a:lnTo>
                    <a:pt x="15930" y="228"/>
                  </a:lnTo>
                  <a:lnTo>
                    <a:pt x="14209" y="228"/>
                  </a:lnTo>
                  <a:lnTo>
                    <a:pt x="14209" y="630"/>
                  </a:lnTo>
                  <a:close/>
                  <a:moveTo>
                    <a:pt x="3080" y="2796"/>
                  </a:moveTo>
                  <a:cubicBezTo>
                    <a:pt x="3596" y="2648"/>
                    <a:pt x="4078" y="2246"/>
                    <a:pt x="4078" y="1603"/>
                  </a:cubicBezTo>
                  <a:cubicBezTo>
                    <a:pt x="4078" y="768"/>
                    <a:pt x="3458" y="228"/>
                    <a:pt x="2496" y="228"/>
                  </a:cubicBezTo>
                  <a:lnTo>
                    <a:pt x="0" y="228"/>
                  </a:lnTo>
                  <a:lnTo>
                    <a:pt x="0" y="630"/>
                  </a:lnTo>
                  <a:lnTo>
                    <a:pt x="605" y="630"/>
                  </a:lnTo>
                  <a:lnTo>
                    <a:pt x="605" y="5260"/>
                  </a:lnTo>
                  <a:lnTo>
                    <a:pt x="0" y="5260"/>
                  </a:lnTo>
                  <a:lnTo>
                    <a:pt x="0" y="5667"/>
                  </a:lnTo>
                  <a:lnTo>
                    <a:pt x="2639" y="5667"/>
                  </a:lnTo>
                  <a:cubicBezTo>
                    <a:pt x="3657" y="5667"/>
                    <a:pt x="4337" y="5087"/>
                    <a:pt x="4337" y="4224"/>
                  </a:cubicBezTo>
                  <a:cubicBezTo>
                    <a:pt x="4337" y="3370"/>
                    <a:pt x="3724" y="2936"/>
                    <a:pt x="3080" y="2796"/>
                  </a:cubicBezTo>
                  <a:close/>
                  <a:moveTo>
                    <a:pt x="1516" y="703"/>
                  </a:moveTo>
                  <a:lnTo>
                    <a:pt x="2182" y="703"/>
                  </a:lnTo>
                  <a:cubicBezTo>
                    <a:pt x="2536" y="703"/>
                    <a:pt x="3129" y="825"/>
                    <a:pt x="3129" y="1635"/>
                  </a:cubicBezTo>
                  <a:cubicBezTo>
                    <a:pt x="3129" y="2308"/>
                    <a:pt x="2631" y="2611"/>
                    <a:pt x="2138" y="2611"/>
                  </a:cubicBezTo>
                  <a:lnTo>
                    <a:pt x="1516" y="2611"/>
                  </a:lnTo>
                  <a:lnTo>
                    <a:pt x="1516" y="703"/>
                  </a:lnTo>
                  <a:close/>
                  <a:moveTo>
                    <a:pt x="2213" y="5199"/>
                  </a:moveTo>
                  <a:lnTo>
                    <a:pt x="1516" y="5199"/>
                  </a:lnTo>
                  <a:lnTo>
                    <a:pt x="1516" y="3081"/>
                  </a:lnTo>
                  <a:lnTo>
                    <a:pt x="2213" y="3081"/>
                  </a:lnTo>
                  <a:cubicBezTo>
                    <a:pt x="2937" y="3081"/>
                    <a:pt x="3406" y="3513"/>
                    <a:pt x="3406" y="4182"/>
                  </a:cubicBezTo>
                  <a:cubicBezTo>
                    <a:pt x="3406" y="4931"/>
                    <a:pt x="2764" y="5199"/>
                    <a:pt x="2213" y="5199"/>
                  </a:cubicBezTo>
                  <a:close/>
                  <a:moveTo>
                    <a:pt x="8768" y="630"/>
                  </a:moveTo>
                  <a:lnTo>
                    <a:pt x="9385" y="630"/>
                  </a:lnTo>
                  <a:lnTo>
                    <a:pt x="9385" y="4079"/>
                  </a:lnTo>
                  <a:lnTo>
                    <a:pt x="6569" y="228"/>
                  </a:lnTo>
                  <a:lnTo>
                    <a:pt x="5164" y="228"/>
                  </a:lnTo>
                  <a:lnTo>
                    <a:pt x="5164" y="630"/>
                  </a:lnTo>
                  <a:lnTo>
                    <a:pt x="5744" y="630"/>
                  </a:lnTo>
                  <a:lnTo>
                    <a:pt x="5937" y="903"/>
                  </a:lnTo>
                  <a:lnTo>
                    <a:pt x="5937" y="5261"/>
                  </a:lnTo>
                  <a:lnTo>
                    <a:pt x="5323" y="5261"/>
                  </a:lnTo>
                  <a:lnTo>
                    <a:pt x="5323" y="5667"/>
                  </a:lnTo>
                  <a:lnTo>
                    <a:pt x="7060" y="5667"/>
                  </a:lnTo>
                  <a:lnTo>
                    <a:pt x="7060" y="5261"/>
                  </a:lnTo>
                  <a:lnTo>
                    <a:pt x="6448" y="5261"/>
                  </a:lnTo>
                  <a:lnTo>
                    <a:pt x="6448" y="1596"/>
                  </a:lnTo>
                  <a:lnTo>
                    <a:pt x="9471" y="5757"/>
                  </a:lnTo>
                  <a:lnTo>
                    <a:pt x="9893" y="5757"/>
                  </a:lnTo>
                  <a:lnTo>
                    <a:pt x="9893" y="630"/>
                  </a:lnTo>
                  <a:lnTo>
                    <a:pt x="10500" y="630"/>
                  </a:lnTo>
                  <a:lnTo>
                    <a:pt x="10500" y="228"/>
                  </a:lnTo>
                  <a:lnTo>
                    <a:pt x="8768" y="228"/>
                  </a:lnTo>
                  <a:lnTo>
                    <a:pt x="8768" y="630"/>
                  </a:lnTo>
                  <a:close/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gray">
            <a:xfrm>
              <a:off x="482600" y="558801"/>
              <a:ext cx="333375" cy="169863"/>
            </a:xfrm>
            <a:custGeom>
              <a:avLst/>
              <a:gdLst/>
              <a:ahLst/>
              <a:cxnLst>
                <a:cxn ang="0">
                  <a:pos x="10208" y="2604"/>
                </a:cxn>
                <a:cxn ang="0">
                  <a:pos x="3549" y="0"/>
                </a:cxn>
                <a:cxn ang="0">
                  <a:pos x="0" y="2604"/>
                </a:cxn>
                <a:cxn ang="0">
                  <a:pos x="3549" y="5207"/>
                </a:cxn>
                <a:cxn ang="0">
                  <a:pos x="10208" y="2604"/>
                </a:cxn>
              </a:cxnLst>
              <a:rect l="0" t="0" r="r" b="b"/>
              <a:pathLst>
                <a:path w="10208" h="5207">
                  <a:moveTo>
                    <a:pt x="10208" y="2604"/>
                  </a:moveTo>
                  <a:lnTo>
                    <a:pt x="3549" y="0"/>
                  </a:lnTo>
                  <a:cubicBezTo>
                    <a:pt x="2119" y="783"/>
                    <a:pt x="948" y="1689"/>
                    <a:pt x="0" y="2604"/>
                  </a:cubicBezTo>
                  <a:cubicBezTo>
                    <a:pt x="948" y="3516"/>
                    <a:pt x="2119" y="4422"/>
                    <a:pt x="3549" y="5207"/>
                  </a:cubicBezTo>
                  <a:lnTo>
                    <a:pt x="10208" y="2604"/>
                  </a:lnTo>
                  <a:close/>
                </a:path>
              </a:pathLst>
            </a:custGeom>
            <a:solidFill>
              <a:srgbClr val="B286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gray">
            <a:xfrm>
              <a:off x="363538" y="466726"/>
              <a:ext cx="220663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18" y="4760"/>
                </a:cxn>
                <a:cxn ang="0">
                  <a:pos x="6750" y="2638"/>
                </a:cxn>
                <a:cxn ang="0">
                  <a:pos x="0" y="0"/>
                </a:cxn>
              </a:cxnLst>
              <a:rect l="0" t="0" r="r" b="b"/>
              <a:pathLst>
                <a:path w="6750" h="4760">
                  <a:moveTo>
                    <a:pt x="0" y="0"/>
                  </a:moveTo>
                  <a:cubicBezTo>
                    <a:pt x="0" y="0"/>
                    <a:pt x="705" y="2292"/>
                    <a:pt x="3018" y="4760"/>
                  </a:cubicBezTo>
                  <a:cubicBezTo>
                    <a:pt x="4044" y="3972"/>
                    <a:pt x="5281" y="3254"/>
                    <a:pt x="6750" y="2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A9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gray">
            <a:xfrm>
              <a:off x="363538" y="665163"/>
              <a:ext cx="220663" cy="155575"/>
            </a:xfrm>
            <a:custGeom>
              <a:avLst/>
              <a:gdLst/>
              <a:ahLst/>
              <a:cxnLst>
                <a:cxn ang="0">
                  <a:pos x="0" y="4760"/>
                </a:cxn>
                <a:cxn ang="0">
                  <a:pos x="3018" y="0"/>
                </a:cxn>
                <a:cxn ang="0">
                  <a:pos x="6750" y="2122"/>
                </a:cxn>
                <a:cxn ang="0">
                  <a:pos x="0" y="4760"/>
                </a:cxn>
              </a:cxnLst>
              <a:rect l="0" t="0" r="r" b="b"/>
              <a:pathLst>
                <a:path w="6750" h="4760">
                  <a:moveTo>
                    <a:pt x="0" y="4760"/>
                  </a:moveTo>
                  <a:cubicBezTo>
                    <a:pt x="0" y="4760"/>
                    <a:pt x="705" y="2469"/>
                    <a:pt x="3018" y="0"/>
                  </a:cubicBezTo>
                  <a:cubicBezTo>
                    <a:pt x="4044" y="789"/>
                    <a:pt x="5281" y="1505"/>
                    <a:pt x="6750" y="2122"/>
                  </a:cubicBezTo>
                  <a:lnTo>
                    <a:pt x="0" y="4760"/>
                  </a:lnTo>
                  <a:close/>
                </a:path>
              </a:pathLst>
            </a:custGeom>
            <a:solidFill>
              <a:srgbClr val="A79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5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_Title for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8600" y="2364580"/>
            <a:ext cx="8686800" cy="815543"/>
          </a:xfrm>
        </p:spPr>
        <p:txBody>
          <a:bodyPr anchor="b">
            <a:normAutofit/>
          </a:bodyPr>
          <a:lstStyle>
            <a:lvl1pPr>
              <a:defRPr sz="2800" cap="none" baseline="0" smtClean="0"/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600" y="3339060"/>
            <a:ext cx="8686800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 i="0" cap="none" baseline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2" y="5915266"/>
            <a:ext cx="1495230" cy="333134"/>
          </a:xfrm>
          <a:prstGeom prst="rect">
            <a:avLst/>
          </a:prstGeom>
        </p:spPr>
      </p:pic>
      <p:sp>
        <p:nvSpPr>
          <p:cNvPr id="16" name="Rectangle 37"/>
          <p:cNvSpPr>
            <a:spLocks noChangeArrowheads="1"/>
          </p:cNvSpPr>
          <p:nvPr/>
        </p:nvSpPr>
        <p:spPr bwMode="gray">
          <a:xfrm>
            <a:off x="228600" y="6400800"/>
            <a:ext cx="8686800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800" dirty="0" smtClean="0">
                <a:solidFill>
                  <a:schemeClr val="tx1"/>
                </a:solidFill>
                <a:latin typeface="Arial" charset="0"/>
              </a:rPr>
              <a:t>© 2015 Pershing LLC. Member FINRA, NYSE, SIPC. For professional use only. Not for distribution to the public. Please see disclosures at end. Proprietary and confidential.</a:t>
            </a:r>
          </a:p>
        </p:txBody>
      </p:sp>
      <p:grpSp>
        <p:nvGrpSpPr>
          <p:cNvPr id="7" name="Group 6"/>
          <p:cNvGrpSpPr/>
          <p:nvPr/>
        </p:nvGrpSpPr>
        <p:grpSpPr bwMode="gray">
          <a:xfrm>
            <a:off x="364331" y="465137"/>
            <a:ext cx="1831975" cy="625475"/>
            <a:chOff x="363538" y="466726"/>
            <a:chExt cx="1831975" cy="625475"/>
          </a:xfrm>
        </p:grpSpPr>
        <p:sp>
          <p:nvSpPr>
            <p:cNvPr id="8" name="Freeform 7"/>
            <p:cNvSpPr>
              <a:spLocks noEditPoints="1"/>
            </p:cNvSpPr>
            <p:nvPr userDrawn="1"/>
          </p:nvSpPr>
          <p:spPr bwMode="gray">
            <a:xfrm>
              <a:off x="482600" y="901701"/>
              <a:ext cx="1712913" cy="190500"/>
            </a:xfrm>
            <a:custGeom>
              <a:avLst/>
              <a:gdLst/>
              <a:ahLst/>
              <a:cxnLst>
                <a:cxn ang="0">
                  <a:pos x="28318" y="3136"/>
                </a:cxn>
                <a:cxn ang="0">
                  <a:pos x="30217" y="3756"/>
                </a:cxn>
                <a:cxn ang="0">
                  <a:pos x="29740" y="2668"/>
                </a:cxn>
                <a:cxn ang="0">
                  <a:pos x="30128" y="703"/>
                </a:cxn>
                <a:cxn ang="0">
                  <a:pos x="30597" y="0"/>
                </a:cxn>
                <a:cxn ang="0">
                  <a:pos x="26804" y="228"/>
                </a:cxn>
                <a:cxn ang="0">
                  <a:pos x="27408" y="5260"/>
                </a:cxn>
                <a:cxn ang="0">
                  <a:pos x="30678" y="5667"/>
                </a:cxn>
                <a:cxn ang="0">
                  <a:pos x="30202" y="5199"/>
                </a:cxn>
                <a:cxn ang="0">
                  <a:pos x="51313" y="630"/>
                </a:cxn>
                <a:cxn ang="0">
                  <a:pos x="47090" y="228"/>
                </a:cxn>
                <a:cxn ang="0">
                  <a:pos x="47867" y="903"/>
                </a:cxn>
                <a:cxn ang="0">
                  <a:pos x="47254" y="5667"/>
                </a:cxn>
                <a:cxn ang="0">
                  <a:pos x="48376" y="5260"/>
                </a:cxn>
                <a:cxn ang="0">
                  <a:pos x="51823" y="5757"/>
                </a:cxn>
                <a:cxn ang="0">
                  <a:pos x="52429" y="228"/>
                </a:cxn>
                <a:cxn ang="0">
                  <a:pos x="40985" y="2955"/>
                </a:cxn>
                <a:cxn ang="0">
                  <a:pos x="43694" y="130"/>
                </a:cxn>
                <a:cxn ang="0">
                  <a:pos x="43703" y="656"/>
                </a:cxn>
                <a:cxn ang="0">
                  <a:pos x="22403" y="4138"/>
                </a:cxn>
                <a:cxn ang="0">
                  <a:pos x="19053" y="630"/>
                </a:cxn>
                <a:cxn ang="0">
                  <a:pos x="19053" y="5260"/>
                </a:cxn>
                <a:cxn ang="0">
                  <a:pos x="20790" y="5260"/>
                </a:cxn>
                <a:cxn ang="0">
                  <a:pos x="22205" y="5821"/>
                </a:cxn>
                <a:cxn ang="0">
                  <a:pos x="23526" y="5260"/>
                </a:cxn>
                <a:cxn ang="0">
                  <a:pos x="25647" y="5260"/>
                </a:cxn>
                <a:cxn ang="0">
                  <a:pos x="25647" y="630"/>
                </a:cxn>
                <a:cxn ang="0">
                  <a:pos x="22403" y="4138"/>
                </a:cxn>
                <a:cxn ang="0">
                  <a:pos x="33514" y="630"/>
                </a:cxn>
                <a:cxn ang="0">
                  <a:pos x="31997" y="228"/>
                </a:cxn>
                <a:cxn ang="0">
                  <a:pos x="32604" y="5260"/>
                </a:cxn>
                <a:cxn ang="0">
                  <a:pos x="35780" y="5667"/>
                </a:cxn>
                <a:cxn ang="0">
                  <a:pos x="35303" y="5199"/>
                </a:cxn>
                <a:cxn ang="0">
                  <a:pos x="38171" y="630"/>
                </a:cxn>
                <a:cxn ang="0">
                  <a:pos x="36654" y="228"/>
                </a:cxn>
                <a:cxn ang="0">
                  <a:pos x="37263" y="5260"/>
                </a:cxn>
                <a:cxn ang="0">
                  <a:pos x="40438" y="5667"/>
                </a:cxn>
                <a:cxn ang="0">
                  <a:pos x="39964" y="5199"/>
                </a:cxn>
                <a:cxn ang="0">
                  <a:pos x="13736" y="2558"/>
                </a:cxn>
                <a:cxn ang="0">
                  <a:pos x="13111" y="228"/>
                </a:cxn>
                <a:cxn ang="0">
                  <a:pos x="11404" y="630"/>
                </a:cxn>
                <a:cxn ang="0">
                  <a:pos x="12453" y="5260"/>
                </a:cxn>
                <a:cxn ang="0">
                  <a:pos x="14574" y="5260"/>
                </a:cxn>
                <a:cxn ang="0">
                  <a:pos x="15489" y="630"/>
                </a:cxn>
                <a:cxn ang="0">
                  <a:pos x="14209" y="228"/>
                </a:cxn>
                <a:cxn ang="0">
                  <a:pos x="4078" y="1603"/>
                </a:cxn>
                <a:cxn ang="0">
                  <a:pos x="0" y="630"/>
                </a:cxn>
                <a:cxn ang="0">
                  <a:pos x="0" y="5260"/>
                </a:cxn>
                <a:cxn ang="0">
                  <a:pos x="4337" y="4224"/>
                </a:cxn>
                <a:cxn ang="0">
                  <a:pos x="2182" y="703"/>
                </a:cxn>
                <a:cxn ang="0">
                  <a:pos x="1516" y="2611"/>
                </a:cxn>
                <a:cxn ang="0">
                  <a:pos x="1516" y="5199"/>
                </a:cxn>
                <a:cxn ang="0">
                  <a:pos x="3406" y="4182"/>
                </a:cxn>
                <a:cxn ang="0">
                  <a:pos x="9385" y="630"/>
                </a:cxn>
                <a:cxn ang="0">
                  <a:pos x="5164" y="228"/>
                </a:cxn>
                <a:cxn ang="0">
                  <a:pos x="5937" y="903"/>
                </a:cxn>
                <a:cxn ang="0">
                  <a:pos x="5323" y="5667"/>
                </a:cxn>
                <a:cxn ang="0">
                  <a:pos x="6448" y="5261"/>
                </a:cxn>
                <a:cxn ang="0">
                  <a:pos x="9893" y="5757"/>
                </a:cxn>
                <a:cxn ang="0">
                  <a:pos x="10500" y="228"/>
                </a:cxn>
              </a:cxnLst>
              <a:rect l="0" t="0" r="r" b="b"/>
              <a:pathLst>
                <a:path w="52429" h="5821">
                  <a:moveTo>
                    <a:pt x="30202" y="5199"/>
                  </a:moveTo>
                  <a:lnTo>
                    <a:pt x="28318" y="5199"/>
                  </a:lnTo>
                  <a:lnTo>
                    <a:pt x="28318" y="3136"/>
                  </a:lnTo>
                  <a:lnTo>
                    <a:pt x="29740" y="3136"/>
                  </a:lnTo>
                  <a:lnTo>
                    <a:pt x="29740" y="3756"/>
                  </a:lnTo>
                  <a:lnTo>
                    <a:pt x="30217" y="3756"/>
                  </a:lnTo>
                  <a:lnTo>
                    <a:pt x="30217" y="2057"/>
                  </a:lnTo>
                  <a:lnTo>
                    <a:pt x="29740" y="2057"/>
                  </a:lnTo>
                  <a:lnTo>
                    <a:pt x="29740" y="2668"/>
                  </a:lnTo>
                  <a:lnTo>
                    <a:pt x="28318" y="2668"/>
                  </a:lnTo>
                  <a:lnTo>
                    <a:pt x="28318" y="703"/>
                  </a:lnTo>
                  <a:lnTo>
                    <a:pt x="30128" y="703"/>
                  </a:lnTo>
                  <a:lnTo>
                    <a:pt x="30128" y="1392"/>
                  </a:lnTo>
                  <a:lnTo>
                    <a:pt x="30597" y="1392"/>
                  </a:lnTo>
                  <a:lnTo>
                    <a:pt x="30597" y="0"/>
                  </a:lnTo>
                  <a:lnTo>
                    <a:pt x="30120" y="0"/>
                  </a:lnTo>
                  <a:lnTo>
                    <a:pt x="30120" y="228"/>
                  </a:lnTo>
                  <a:lnTo>
                    <a:pt x="26804" y="228"/>
                  </a:lnTo>
                  <a:lnTo>
                    <a:pt x="26804" y="630"/>
                  </a:lnTo>
                  <a:lnTo>
                    <a:pt x="27408" y="630"/>
                  </a:lnTo>
                  <a:lnTo>
                    <a:pt x="27408" y="5260"/>
                  </a:lnTo>
                  <a:lnTo>
                    <a:pt x="26804" y="5260"/>
                  </a:lnTo>
                  <a:lnTo>
                    <a:pt x="26804" y="5667"/>
                  </a:lnTo>
                  <a:lnTo>
                    <a:pt x="30678" y="5667"/>
                  </a:lnTo>
                  <a:lnTo>
                    <a:pt x="30678" y="4486"/>
                  </a:lnTo>
                  <a:lnTo>
                    <a:pt x="30202" y="4486"/>
                  </a:lnTo>
                  <a:lnTo>
                    <a:pt x="30202" y="5199"/>
                  </a:lnTo>
                  <a:close/>
                  <a:moveTo>
                    <a:pt x="50699" y="228"/>
                  </a:moveTo>
                  <a:lnTo>
                    <a:pt x="50699" y="630"/>
                  </a:lnTo>
                  <a:lnTo>
                    <a:pt x="51313" y="630"/>
                  </a:lnTo>
                  <a:lnTo>
                    <a:pt x="51313" y="4079"/>
                  </a:lnTo>
                  <a:lnTo>
                    <a:pt x="48500" y="228"/>
                  </a:lnTo>
                  <a:lnTo>
                    <a:pt x="47090" y="228"/>
                  </a:lnTo>
                  <a:lnTo>
                    <a:pt x="47090" y="630"/>
                  </a:lnTo>
                  <a:lnTo>
                    <a:pt x="47673" y="630"/>
                  </a:lnTo>
                  <a:lnTo>
                    <a:pt x="47867" y="903"/>
                  </a:lnTo>
                  <a:lnTo>
                    <a:pt x="47867" y="5260"/>
                  </a:lnTo>
                  <a:lnTo>
                    <a:pt x="47254" y="5260"/>
                  </a:lnTo>
                  <a:lnTo>
                    <a:pt x="47254" y="5667"/>
                  </a:lnTo>
                  <a:lnTo>
                    <a:pt x="48991" y="5667"/>
                  </a:lnTo>
                  <a:lnTo>
                    <a:pt x="48991" y="5260"/>
                  </a:lnTo>
                  <a:lnTo>
                    <a:pt x="48376" y="5260"/>
                  </a:lnTo>
                  <a:lnTo>
                    <a:pt x="48376" y="1596"/>
                  </a:lnTo>
                  <a:lnTo>
                    <a:pt x="51399" y="5757"/>
                  </a:lnTo>
                  <a:lnTo>
                    <a:pt x="51823" y="5757"/>
                  </a:lnTo>
                  <a:lnTo>
                    <a:pt x="51823" y="630"/>
                  </a:lnTo>
                  <a:lnTo>
                    <a:pt x="52429" y="630"/>
                  </a:lnTo>
                  <a:lnTo>
                    <a:pt x="52429" y="228"/>
                  </a:lnTo>
                  <a:lnTo>
                    <a:pt x="50699" y="228"/>
                  </a:lnTo>
                  <a:close/>
                  <a:moveTo>
                    <a:pt x="43694" y="130"/>
                  </a:moveTo>
                  <a:cubicBezTo>
                    <a:pt x="42201" y="130"/>
                    <a:pt x="40985" y="1397"/>
                    <a:pt x="40985" y="2955"/>
                  </a:cubicBezTo>
                  <a:cubicBezTo>
                    <a:pt x="40985" y="4508"/>
                    <a:pt x="42201" y="5771"/>
                    <a:pt x="43694" y="5771"/>
                  </a:cubicBezTo>
                  <a:cubicBezTo>
                    <a:pt x="45177" y="5771"/>
                    <a:pt x="46381" y="4504"/>
                    <a:pt x="46381" y="2947"/>
                  </a:cubicBezTo>
                  <a:cubicBezTo>
                    <a:pt x="46381" y="1393"/>
                    <a:pt x="45177" y="130"/>
                    <a:pt x="43694" y="130"/>
                  </a:cubicBezTo>
                  <a:close/>
                  <a:moveTo>
                    <a:pt x="43694" y="5245"/>
                  </a:moveTo>
                  <a:cubicBezTo>
                    <a:pt x="42686" y="5245"/>
                    <a:pt x="41982" y="4299"/>
                    <a:pt x="41982" y="2947"/>
                  </a:cubicBezTo>
                  <a:cubicBezTo>
                    <a:pt x="41982" y="1597"/>
                    <a:pt x="42692" y="656"/>
                    <a:pt x="43703" y="656"/>
                  </a:cubicBezTo>
                  <a:cubicBezTo>
                    <a:pt x="44692" y="656"/>
                    <a:pt x="45384" y="1597"/>
                    <a:pt x="45384" y="2947"/>
                  </a:cubicBezTo>
                  <a:cubicBezTo>
                    <a:pt x="45384" y="4299"/>
                    <a:pt x="44690" y="5245"/>
                    <a:pt x="43694" y="5245"/>
                  </a:cubicBezTo>
                  <a:close/>
                  <a:moveTo>
                    <a:pt x="22403" y="4138"/>
                  </a:moveTo>
                  <a:lnTo>
                    <a:pt x="20571" y="228"/>
                  </a:lnTo>
                  <a:lnTo>
                    <a:pt x="19053" y="228"/>
                  </a:lnTo>
                  <a:lnTo>
                    <a:pt x="19053" y="630"/>
                  </a:lnTo>
                  <a:lnTo>
                    <a:pt x="19666" y="630"/>
                  </a:lnTo>
                  <a:lnTo>
                    <a:pt x="19666" y="5260"/>
                  </a:lnTo>
                  <a:lnTo>
                    <a:pt x="19053" y="5260"/>
                  </a:lnTo>
                  <a:lnTo>
                    <a:pt x="19053" y="5667"/>
                  </a:lnTo>
                  <a:lnTo>
                    <a:pt x="20790" y="5667"/>
                  </a:lnTo>
                  <a:lnTo>
                    <a:pt x="20790" y="5260"/>
                  </a:lnTo>
                  <a:lnTo>
                    <a:pt x="20177" y="5260"/>
                  </a:lnTo>
                  <a:lnTo>
                    <a:pt x="20177" y="1488"/>
                  </a:lnTo>
                  <a:lnTo>
                    <a:pt x="22205" y="5821"/>
                  </a:lnTo>
                  <a:lnTo>
                    <a:pt x="24131" y="1583"/>
                  </a:lnTo>
                  <a:lnTo>
                    <a:pt x="24131" y="5260"/>
                  </a:lnTo>
                  <a:lnTo>
                    <a:pt x="23526" y="5260"/>
                  </a:lnTo>
                  <a:lnTo>
                    <a:pt x="23526" y="5667"/>
                  </a:lnTo>
                  <a:lnTo>
                    <a:pt x="25647" y="5667"/>
                  </a:lnTo>
                  <a:lnTo>
                    <a:pt x="25647" y="5260"/>
                  </a:lnTo>
                  <a:lnTo>
                    <a:pt x="25039" y="5260"/>
                  </a:lnTo>
                  <a:lnTo>
                    <a:pt x="25039" y="630"/>
                  </a:lnTo>
                  <a:lnTo>
                    <a:pt x="25647" y="630"/>
                  </a:lnTo>
                  <a:lnTo>
                    <a:pt x="25647" y="228"/>
                  </a:lnTo>
                  <a:lnTo>
                    <a:pt x="24205" y="228"/>
                  </a:lnTo>
                  <a:lnTo>
                    <a:pt x="22403" y="4138"/>
                  </a:lnTo>
                  <a:close/>
                  <a:moveTo>
                    <a:pt x="35303" y="5199"/>
                  </a:moveTo>
                  <a:lnTo>
                    <a:pt x="33514" y="5199"/>
                  </a:lnTo>
                  <a:lnTo>
                    <a:pt x="33514" y="630"/>
                  </a:lnTo>
                  <a:lnTo>
                    <a:pt x="34122" y="630"/>
                  </a:lnTo>
                  <a:lnTo>
                    <a:pt x="34122" y="228"/>
                  </a:lnTo>
                  <a:lnTo>
                    <a:pt x="31997" y="228"/>
                  </a:lnTo>
                  <a:lnTo>
                    <a:pt x="31997" y="630"/>
                  </a:lnTo>
                  <a:lnTo>
                    <a:pt x="32604" y="630"/>
                  </a:lnTo>
                  <a:lnTo>
                    <a:pt x="32604" y="5260"/>
                  </a:lnTo>
                  <a:lnTo>
                    <a:pt x="31997" y="5260"/>
                  </a:lnTo>
                  <a:lnTo>
                    <a:pt x="31997" y="5667"/>
                  </a:lnTo>
                  <a:lnTo>
                    <a:pt x="35780" y="5667"/>
                  </a:lnTo>
                  <a:lnTo>
                    <a:pt x="35780" y="4486"/>
                  </a:lnTo>
                  <a:lnTo>
                    <a:pt x="35303" y="4486"/>
                  </a:lnTo>
                  <a:lnTo>
                    <a:pt x="35303" y="5199"/>
                  </a:lnTo>
                  <a:close/>
                  <a:moveTo>
                    <a:pt x="39964" y="5199"/>
                  </a:moveTo>
                  <a:lnTo>
                    <a:pt x="38171" y="5199"/>
                  </a:lnTo>
                  <a:lnTo>
                    <a:pt x="38171" y="630"/>
                  </a:lnTo>
                  <a:lnTo>
                    <a:pt x="38776" y="630"/>
                  </a:lnTo>
                  <a:lnTo>
                    <a:pt x="38776" y="228"/>
                  </a:lnTo>
                  <a:lnTo>
                    <a:pt x="36654" y="228"/>
                  </a:lnTo>
                  <a:lnTo>
                    <a:pt x="36654" y="630"/>
                  </a:lnTo>
                  <a:lnTo>
                    <a:pt x="37263" y="630"/>
                  </a:lnTo>
                  <a:lnTo>
                    <a:pt x="37263" y="5260"/>
                  </a:lnTo>
                  <a:lnTo>
                    <a:pt x="36654" y="5260"/>
                  </a:lnTo>
                  <a:lnTo>
                    <a:pt x="36654" y="5667"/>
                  </a:lnTo>
                  <a:lnTo>
                    <a:pt x="40438" y="5667"/>
                  </a:lnTo>
                  <a:lnTo>
                    <a:pt x="40438" y="4486"/>
                  </a:lnTo>
                  <a:lnTo>
                    <a:pt x="39964" y="4486"/>
                  </a:lnTo>
                  <a:lnTo>
                    <a:pt x="39964" y="5199"/>
                  </a:lnTo>
                  <a:close/>
                  <a:moveTo>
                    <a:pt x="14209" y="630"/>
                  </a:moveTo>
                  <a:lnTo>
                    <a:pt x="14905" y="630"/>
                  </a:lnTo>
                  <a:lnTo>
                    <a:pt x="13736" y="2558"/>
                  </a:lnTo>
                  <a:lnTo>
                    <a:pt x="12480" y="630"/>
                  </a:lnTo>
                  <a:lnTo>
                    <a:pt x="13111" y="630"/>
                  </a:lnTo>
                  <a:lnTo>
                    <a:pt x="13111" y="228"/>
                  </a:lnTo>
                  <a:lnTo>
                    <a:pt x="10914" y="228"/>
                  </a:lnTo>
                  <a:lnTo>
                    <a:pt x="10914" y="630"/>
                  </a:lnTo>
                  <a:lnTo>
                    <a:pt x="11404" y="630"/>
                  </a:lnTo>
                  <a:lnTo>
                    <a:pt x="13059" y="3173"/>
                  </a:lnTo>
                  <a:lnTo>
                    <a:pt x="13059" y="5260"/>
                  </a:lnTo>
                  <a:lnTo>
                    <a:pt x="12453" y="5260"/>
                  </a:lnTo>
                  <a:lnTo>
                    <a:pt x="12453" y="5667"/>
                  </a:lnTo>
                  <a:lnTo>
                    <a:pt x="14574" y="5667"/>
                  </a:lnTo>
                  <a:lnTo>
                    <a:pt x="14574" y="5260"/>
                  </a:lnTo>
                  <a:lnTo>
                    <a:pt x="13960" y="5260"/>
                  </a:lnTo>
                  <a:lnTo>
                    <a:pt x="13960" y="3125"/>
                  </a:lnTo>
                  <a:lnTo>
                    <a:pt x="15489" y="630"/>
                  </a:lnTo>
                  <a:lnTo>
                    <a:pt x="15930" y="630"/>
                  </a:lnTo>
                  <a:lnTo>
                    <a:pt x="15930" y="228"/>
                  </a:lnTo>
                  <a:lnTo>
                    <a:pt x="14209" y="228"/>
                  </a:lnTo>
                  <a:lnTo>
                    <a:pt x="14209" y="630"/>
                  </a:lnTo>
                  <a:close/>
                  <a:moveTo>
                    <a:pt x="3080" y="2796"/>
                  </a:moveTo>
                  <a:cubicBezTo>
                    <a:pt x="3596" y="2648"/>
                    <a:pt x="4078" y="2246"/>
                    <a:pt x="4078" y="1603"/>
                  </a:cubicBezTo>
                  <a:cubicBezTo>
                    <a:pt x="4078" y="768"/>
                    <a:pt x="3458" y="228"/>
                    <a:pt x="2496" y="228"/>
                  </a:cubicBezTo>
                  <a:lnTo>
                    <a:pt x="0" y="228"/>
                  </a:lnTo>
                  <a:lnTo>
                    <a:pt x="0" y="630"/>
                  </a:lnTo>
                  <a:lnTo>
                    <a:pt x="605" y="630"/>
                  </a:lnTo>
                  <a:lnTo>
                    <a:pt x="605" y="5260"/>
                  </a:lnTo>
                  <a:lnTo>
                    <a:pt x="0" y="5260"/>
                  </a:lnTo>
                  <a:lnTo>
                    <a:pt x="0" y="5667"/>
                  </a:lnTo>
                  <a:lnTo>
                    <a:pt x="2639" y="5667"/>
                  </a:lnTo>
                  <a:cubicBezTo>
                    <a:pt x="3657" y="5667"/>
                    <a:pt x="4337" y="5087"/>
                    <a:pt x="4337" y="4224"/>
                  </a:cubicBezTo>
                  <a:cubicBezTo>
                    <a:pt x="4337" y="3370"/>
                    <a:pt x="3724" y="2936"/>
                    <a:pt x="3080" y="2796"/>
                  </a:cubicBezTo>
                  <a:close/>
                  <a:moveTo>
                    <a:pt x="1516" y="703"/>
                  </a:moveTo>
                  <a:lnTo>
                    <a:pt x="2182" y="703"/>
                  </a:lnTo>
                  <a:cubicBezTo>
                    <a:pt x="2536" y="703"/>
                    <a:pt x="3129" y="825"/>
                    <a:pt x="3129" y="1635"/>
                  </a:cubicBezTo>
                  <a:cubicBezTo>
                    <a:pt x="3129" y="2308"/>
                    <a:pt x="2631" y="2611"/>
                    <a:pt x="2138" y="2611"/>
                  </a:cubicBezTo>
                  <a:lnTo>
                    <a:pt x="1516" y="2611"/>
                  </a:lnTo>
                  <a:lnTo>
                    <a:pt x="1516" y="703"/>
                  </a:lnTo>
                  <a:close/>
                  <a:moveTo>
                    <a:pt x="2213" y="5199"/>
                  </a:moveTo>
                  <a:lnTo>
                    <a:pt x="1516" y="5199"/>
                  </a:lnTo>
                  <a:lnTo>
                    <a:pt x="1516" y="3081"/>
                  </a:lnTo>
                  <a:lnTo>
                    <a:pt x="2213" y="3081"/>
                  </a:lnTo>
                  <a:cubicBezTo>
                    <a:pt x="2937" y="3081"/>
                    <a:pt x="3406" y="3513"/>
                    <a:pt x="3406" y="4182"/>
                  </a:cubicBezTo>
                  <a:cubicBezTo>
                    <a:pt x="3406" y="4931"/>
                    <a:pt x="2764" y="5199"/>
                    <a:pt x="2213" y="5199"/>
                  </a:cubicBezTo>
                  <a:close/>
                  <a:moveTo>
                    <a:pt x="8768" y="630"/>
                  </a:moveTo>
                  <a:lnTo>
                    <a:pt x="9385" y="630"/>
                  </a:lnTo>
                  <a:lnTo>
                    <a:pt x="9385" y="4079"/>
                  </a:lnTo>
                  <a:lnTo>
                    <a:pt x="6569" y="228"/>
                  </a:lnTo>
                  <a:lnTo>
                    <a:pt x="5164" y="228"/>
                  </a:lnTo>
                  <a:lnTo>
                    <a:pt x="5164" y="630"/>
                  </a:lnTo>
                  <a:lnTo>
                    <a:pt x="5744" y="630"/>
                  </a:lnTo>
                  <a:lnTo>
                    <a:pt x="5937" y="903"/>
                  </a:lnTo>
                  <a:lnTo>
                    <a:pt x="5937" y="5261"/>
                  </a:lnTo>
                  <a:lnTo>
                    <a:pt x="5323" y="5261"/>
                  </a:lnTo>
                  <a:lnTo>
                    <a:pt x="5323" y="5667"/>
                  </a:lnTo>
                  <a:lnTo>
                    <a:pt x="7060" y="5667"/>
                  </a:lnTo>
                  <a:lnTo>
                    <a:pt x="7060" y="5261"/>
                  </a:lnTo>
                  <a:lnTo>
                    <a:pt x="6448" y="5261"/>
                  </a:lnTo>
                  <a:lnTo>
                    <a:pt x="6448" y="1596"/>
                  </a:lnTo>
                  <a:lnTo>
                    <a:pt x="9471" y="5757"/>
                  </a:lnTo>
                  <a:lnTo>
                    <a:pt x="9893" y="5757"/>
                  </a:lnTo>
                  <a:lnTo>
                    <a:pt x="9893" y="630"/>
                  </a:lnTo>
                  <a:lnTo>
                    <a:pt x="10500" y="630"/>
                  </a:lnTo>
                  <a:lnTo>
                    <a:pt x="10500" y="228"/>
                  </a:lnTo>
                  <a:lnTo>
                    <a:pt x="8768" y="228"/>
                  </a:lnTo>
                  <a:lnTo>
                    <a:pt x="8768" y="630"/>
                  </a:lnTo>
                  <a:close/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482600" y="558801"/>
              <a:ext cx="333375" cy="169863"/>
            </a:xfrm>
            <a:custGeom>
              <a:avLst/>
              <a:gdLst/>
              <a:ahLst/>
              <a:cxnLst>
                <a:cxn ang="0">
                  <a:pos x="10208" y="2604"/>
                </a:cxn>
                <a:cxn ang="0">
                  <a:pos x="3549" y="0"/>
                </a:cxn>
                <a:cxn ang="0">
                  <a:pos x="0" y="2604"/>
                </a:cxn>
                <a:cxn ang="0">
                  <a:pos x="3549" y="5207"/>
                </a:cxn>
                <a:cxn ang="0">
                  <a:pos x="10208" y="2604"/>
                </a:cxn>
              </a:cxnLst>
              <a:rect l="0" t="0" r="r" b="b"/>
              <a:pathLst>
                <a:path w="10208" h="5207">
                  <a:moveTo>
                    <a:pt x="10208" y="2604"/>
                  </a:moveTo>
                  <a:lnTo>
                    <a:pt x="3549" y="0"/>
                  </a:lnTo>
                  <a:cubicBezTo>
                    <a:pt x="2119" y="783"/>
                    <a:pt x="948" y="1689"/>
                    <a:pt x="0" y="2604"/>
                  </a:cubicBezTo>
                  <a:cubicBezTo>
                    <a:pt x="948" y="3516"/>
                    <a:pt x="2119" y="4422"/>
                    <a:pt x="3549" y="5207"/>
                  </a:cubicBezTo>
                  <a:lnTo>
                    <a:pt x="10208" y="2604"/>
                  </a:lnTo>
                  <a:close/>
                </a:path>
              </a:pathLst>
            </a:custGeom>
            <a:solidFill>
              <a:srgbClr val="B286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gray">
            <a:xfrm>
              <a:off x="363538" y="466726"/>
              <a:ext cx="220663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18" y="4760"/>
                </a:cxn>
                <a:cxn ang="0">
                  <a:pos x="6750" y="2638"/>
                </a:cxn>
                <a:cxn ang="0">
                  <a:pos x="0" y="0"/>
                </a:cxn>
              </a:cxnLst>
              <a:rect l="0" t="0" r="r" b="b"/>
              <a:pathLst>
                <a:path w="6750" h="4760">
                  <a:moveTo>
                    <a:pt x="0" y="0"/>
                  </a:moveTo>
                  <a:cubicBezTo>
                    <a:pt x="0" y="0"/>
                    <a:pt x="705" y="2292"/>
                    <a:pt x="3018" y="4760"/>
                  </a:cubicBezTo>
                  <a:cubicBezTo>
                    <a:pt x="4044" y="3972"/>
                    <a:pt x="5281" y="3254"/>
                    <a:pt x="6750" y="2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A9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gray">
            <a:xfrm>
              <a:off x="363538" y="665163"/>
              <a:ext cx="220663" cy="155575"/>
            </a:xfrm>
            <a:custGeom>
              <a:avLst/>
              <a:gdLst/>
              <a:ahLst/>
              <a:cxnLst>
                <a:cxn ang="0">
                  <a:pos x="0" y="4760"/>
                </a:cxn>
                <a:cxn ang="0">
                  <a:pos x="3018" y="0"/>
                </a:cxn>
                <a:cxn ang="0">
                  <a:pos x="6750" y="2122"/>
                </a:cxn>
                <a:cxn ang="0">
                  <a:pos x="0" y="4760"/>
                </a:cxn>
              </a:cxnLst>
              <a:rect l="0" t="0" r="r" b="b"/>
              <a:pathLst>
                <a:path w="6750" h="4760">
                  <a:moveTo>
                    <a:pt x="0" y="4760"/>
                  </a:moveTo>
                  <a:cubicBezTo>
                    <a:pt x="0" y="4760"/>
                    <a:pt x="705" y="2469"/>
                    <a:pt x="3018" y="0"/>
                  </a:cubicBezTo>
                  <a:cubicBezTo>
                    <a:pt x="4044" y="789"/>
                    <a:pt x="5281" y="1505"/>
                    <a:pt x="6750" y="2122"/>
                  </a:cubicBezTo>
                  <a:lnTo>
                    <a:pt x="0" y="4760"/>
                  </a:lnTo>
                  <a:close/>
                </a:path>
              </a:pathLst>
            </a:custGeom>
            <a:solidFill>
              <a:srgbClr val="A799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87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/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8053" y="2194561"/>
            <a:ext cx="7261060" cy="3974464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auto">
          <a:xfrm>
            <a:off x="227013" y="1301750"/>
            <a:ext cx="79121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26373" y="6506526"/>
            <a:ext cx="411587" cy="347472"/>
          </a:xfrm>
          <a:prstGeom prst="rect">
            <a:avLst/>
          </a:prstGeom>
          <a:ln/>
        </p:spPr>
        <p:txBody>
          <a:bodyPr wrap="none" lIns="91440" tIns="45720" rIns="91440" bIns="45720" anchor="ctr" anchorCtr="0"/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fld id="{CB216155-A8A6-4E9B-8861-79A7D7CE7B9D}" type="slidenum">
              <a:rPr lang="en-US" smtClean="0">
                <a:solidFill>
                  <a:schemeClr val="bg2"/>
                </a:solidFill>
              </a:rPr>
              <a:pPr lv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338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29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Subtitle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7013" y="458788"/>
            <a:ext cx="8684756" cy="42473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 bwMode="auto">
          <a:xfrm>
            <a:off x="227470" y="1763713"/>
            <a:ext cx="8684299" cy="44053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227470" y="1301750"/>
            <a:ext cx="8684299" cy="369332"/>
          </a:xfrm>
          <a:prstGeom prst="rect">
            <a:avLst/>
          </a:prstGeom>
          <a:noFill/>
        </p:spPr>
        <p:txBody>
          <a:bodyPr wrap="square" tIns="45720" rIns="91440" bIns="45720" rtlCol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000" b="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227469" y="6169025"/>
            <a:ext cx="8684756" cy="301752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200"/>
              </a:spcBef>
              <a:buNone/>
              <a:defRPr sz="8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812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227013" y="1301749"/>
            <a:ext cx="4115872" cy="366414"/>
          </a:xfrm>
          <a:noFill/>
          <a:ln w="19050">
            <a:noFill/>
          </a:ln>
        </p:spPr>
        <p:txBody>
          <a:bodyPr lIns="91440" rIns="9144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 bwMode="auto">
          <a:xfrm>
            <a:off x="227013" y="1763714"/>
            <a:ext cx="4115872" cy="4405311"/>
          </a:xfrm>
          <a:noFill/>
          <a:ln w="19050">
            <a:noFill/>
          </a:ln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defRPr b="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defRPr b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4801116" y="1301749"/>
            <a:ext cx="4110013" cy="366414"/>
          </a:xfrm>
          <a:noFill/>
          <a:ln w="19050">
            <a:noFill/>
          </a:ln>
        </p:spPr>
        <p:txBody>
          <a:bodyPr lIns="91440" rIns="9144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 bwMode="auto">
          <a:xfrm>
            <a:off x="4801116" y="1763714"/>
            <a:ext cx="4110013" cy="4405311"/>
          </a:xfrm>
          <a:noFill/>
          <a:ln w="19050">
            <a:noFill/>
          </a:ln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defRPr b="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defRPr b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227469" y="6169025"/>
            <a:ext cx="8684756" cy="301752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200"/>
              </a:spcBef>
              <a:buNone/>
              <a:defRPr sz="8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448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227013" y="1301749"/>
            <a:ext cx="4115872" cy="602621"/>
          </a:xfrm>
          <a:solidFill>
            <a:schemeClr val="accent3"/>
          </a:solidFill>
          <a:ln w="19050">
            <a:solidFill>
              <a:schemeClr val="accent3"/>
            </a:solidFill>
          </a:ln>
        </p:spPr>
        <p:txBody>
          <a:bodyPr lIns="146304" rIns="146304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 bwMode="auto">
          <a:xfrm>
            <a:off x="227013" y="1957269"/>
            <a:ext cx="4115872" cy="4211756"/>
          </a:xfrm>
          <a:ln w="19050">
            <a:solidFill>
              <a:schemeClr val="accent3"/>
            </a:solidFill>
          </a:ln>
        </p:spPr>
        <p:txBody>
          <a:bodyPr tIns="91440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 bwMode="gray">
          <a:xfrm>
            <a:off x="4801116" y="1301749"/>
            <a:ext cx="4110013" cy="602621"/>
          </a:xfrm>
          <a:solidFill>
            <a:schemeClr val="accent3"/>
          </a:solidFill>
          <a:ln w="19050">
            <a:solidFill>
              <a:schemeClr val="accent3"/>
            </a:solidFill>
          </a:ln>
        </p:spPr>
        <p:txBody>
          <a:bodyPr lIns="146304" rIns="146304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 bwMode="auto">
          <a:xfrm>
            <a:off x="4801116" y="1957269"/>
            <a:ext cx="4110013" cy="4211756"/>
          </a:xfrm>
          <a:ln w="19050">
            <a:solidFill>
              <a:schemeClr val="accent3"/>
            </a:solidFill>
          </a:ln>
        </p:spPr>
        <p:txBody>
          <a:bodyPr tIns="91440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227469" y="6169025"/>
            <a:ext cx="8686800" cy="301752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200"/>
              </a:spcBef>
              <a:buNone/>
              <a:defRPr sz="8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431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227470" y="1301750"/>
            <a:ext cx="8683660" cy="369332"/>
          </a:xfrm>
          <a:prstGeom prst="rect">
            <a:avLst/>
          </a:prstGeom>
          <a:noFill/>
        </p:spPr>
        <p:txBody>
          <a:bodyPr wrap="square" tIns="45720" rIns="91440" bIns="45720" rtlCol="0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000" b="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227469" y="6169024"/>
            <a:ext cx="8683660" cy="301752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200"/>
              </a:spcBef>
              <a:buNone/>
              <a:defRPr sz="8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9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226373" y="6506526"/>
            <a:ext cx="411587" cy="347472"/>
          </a:xfrm>
          <a:prstGeom prst="rect">
            <a:avLst/>
          </a:prstGeom>
          <a:ln/>
        </p:spPr>
        <p:txBody>
          <a:bodyPr wrap="none" lIns="91440" tIns="45720" rIns="91440" bIns="45720" anchor="ctr" anchorCtr="0"/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fld id="{CB216155-A8A6-4E9B-8861-79A7D7CE7B9D}" type="slidenum">
              <a:rPr lang="en-US" smtClean="0">
                <a:solidFill>
                  <a:schemeClr val="bg2"/>
                </a:solidFill>
              </a:rPr>
              <a:pPr lv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26373" y="458788"/>
            <a:ext cx="8684756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7470" y="1763713"/>
            <a:ext cx="8684756" cy="4405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gray">
          <a:xfrm>
            <a:off x="1779999" y="6495098"/>
            <a:ext cx="6029391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800" dirty="0" smtClean="0">
                <a:solidFill>
                  <a:schemeClr val="tx1"/>
                </a:solidFill>
                <a:latin typeface="Arial" charset="0"/>
              </a:rPr>
              <a:t>© 2015 Pershing LLC. Member FINRA, NYSE, SIPC. For professional use only. Not for distribution to the public. </a:t>
            </a:r>
            <a:br>
              <a:rPr lang="en-US" sz="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800" dirty="0" smtClean="0">
                <a:solidFill>
                  <a:schemeClr val="tx1"/>
                </a:solidFill>
                <a:latin typeface="Arial" charset="0"/>
              </a:rPr>
              <a:t>Please see disclosures at end. Proprietary and confidential.</a:t>
            </a:r>
          </a:p>
        </p:txBody>
      </p:sp>
      <p:cxnSp>
        <p:nvCxnSpPr>
          <p:cNvPr id="12" name="Straight Connector 14"/>
          <p:cNvCxnSpPr>
            <a:cxnSpLocks noChangeShapeType="1"/>
          </p:cNvCxnSpPr>
          <p:nvPr/>
        </p:nvCxnSpPr>
        <p:spPr bwMode="auto">
          <a:xfrm>
            <a:off x="0" y="6495098"/>
            <a:ext cx="9144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3" y="6573543"/>
            <a:ext cx="846177" cy="1885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9"/>
          <a:stretch/>
        </p:blipFill>
        <p:spPr>
          <a:xfrm>
            <a:off x="7756343" y="6573543"/>
            <a:ext cx="1134687" cy="15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69863" indent="-169863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396875" indent="-160338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741363" indent="-166688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˃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1030288" indent="-169863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3144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LoanAdvance</a:t>
            </a:r>
            <a:r>
              <a:rPr lang="en-US" cap="none" baseline="30000" dirty="0"/>
              <a:t>®</a:t>
            </a:r>
          </a:p>
        </p:txBody>
      </p:sp>
      <p:sp>
        <p:nvSpPr>
          <p:cNvPr id="5123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124200"/>
            <a:ext cx="4575478" cy="341632"/>
          </a:xfrm>
        </p:spPr>
        <p:txBody>
          <a:bodyPr/>
          <a:lstStyle/>
          <a:p>
            <a:r>
              <a:rPr lang="en-US" dirty="0" smtClean="0"/>
              <a:t>Securities-Based </a:t>
            </a:r>
            <a:r>
              <a:rPr lang="en-US" dirty="0" err="1" smtClean="0"/>
              <a:t>Nonpurpose</a:t>
            </a:r>
            <a:r>
              <a:rPr lang="en-US" dirty="0" smtClean="0"/>
              <a:t> Lending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 bwMode="gray">
          <a:xfrm>
            <a:off x="228600" y="1295400"/>
            <a:ext cx="8686800" cy="487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01" name="Rectangle 68"/>
          <p:cNvSpPr>
            <a:spLocks noChangeArrowheads="1"/>
          </p:cNvSpPr>
          <p:nvPr/>
        </p:nvSpPr>
        <p:spPr bwMode="gray">
          <a:xfrm>
            <a:off x="4038598" y="1639094"/>
            <a:ext cx="1600201" cy="4189413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102" name="Rectangle 48"/>
          <p:cNvSpPr>
            <a:spLocks noChangeArrowheads="1"/>
          </p:cNvSpPr>
          <p:nvPr/>
        </p:nvSpPr>
        <p:spPr bwMode="gray">
          <a:xfrm>
            <a:off x="466645" y="1631950"/>
            <a:ext cx="3571953" cy="42037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103" name="AutoShape 50"/>
          <p:cNvSpPr>
            <a:spLocks noChangeArrowheads="1"/>
          </p:cNvSpPr>
          <p:nvPr/>
        </p:nvSpPr>
        <p:spPr bwMode="gray">
          <a:xfrm rot="10800000" flipH="1" flipV="1">
            <a:off x="4038600" y="1631949"/>
            <a:ext cx="1524000" cy="4203701"/>
          </a:xfrm>
          <a:prstGeom prst="homePlate">
            <a:avLst>
              <a:gd name="adj" fmla="val 70248"/>
            </a:avLst>
          </a:prstGeom>
          <a:gradFill rotWithShape="1">
            <a:gsLst>
              <a:gs pos="0">
                <a:srgbClr val="FFFFFF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104" name="Rectangle 53"/>
          <p:cNvSpPr>
            <a:spLocks noChangeArrowheads="1"/>
          </p:cNvSpPr>
          <p:nvPr/>
        </p:nvSpPr>
        <p:spPr bwMode="gray">
          <a:xfrm>
            <a:off x="5942012" y="1639094"/>
            <a:ext cx="2743200" cy="41894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105" name="AutoShape 57"/>
          <p:cNvSpPr>
            <a:spLocks noChangeArrowheads="1"/>
          </p:cNvSpPr>
          <p:nvPr/>
        </p:nvSpPr>
        <p:spPr bwMode="gray">
          <a:xfrm rot="-5400000">
            <a:off x="6912768" y="4054475"/>
            <a:ext cx="801688" cy="2746375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 bwMode="gray">
          <a:xfrm>
            <a:off x="5942012" y="2459504"/>
            <a:ext cx="2744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2"/>
                </a:solidFill>
              </a:rPr>
              <a:t>Provide </a:t>
            </a:r>
            <a:r>
              <a:rPr lang="en-US" b="1" dirty="0" smtClean="0">
                <a:solidFill>
                  <a:schemeClr val="bg2"/>
                </a:solidFill>
              </a:rPr>
              <a:t/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b="1" dirty="0" smtClean="0">
                <a:solidFill>
                  <a:schemeClr val="bg2"/>
                </a:solidFill>
              </a:rPr>
              <a:t>holistic </a:t>
            </a:r>
            <a:r>
              <a:rPr lang="en-US" b="1" dirty="0">
                <a:solidFill>
                  <a:schemeClr val="bg2"/>
                </a:solidFill>
              </a:rPr>
              <a:t>wealth management by managing both sides of clients’ balance sheet</a:t>
            </a:r>
          </a:p>
        </p:txBody>
      </p:sp>
      <p:sp>
        <p:nvSpPr>
          <p:cNvPr id="107" name="Content Placeholder 3"/>
          <p:cNvSpPr txBox="1">
            <a:spLocks/>
          </p:cNvSpPr>
          <p:nvPr/>
        </p:nvSpPr>
        <p:spPr>
          <a:xfrm>
            <a:off x="466646" y="1646336"/>
            <a:ext cx="4346116" cy="4174929"/>
          </a:xfrm>
          <a:prstGeom prst="rect">
            <a:avLst/>
          </a:prstGeom>
        </p:spPr>
        <p:txBody>
          <a:bodyPr anchor="ctr"/>
          <a:lstStyle>
            <a:lvl1pPr marL="169863" indent="-1698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96875" indent="-1603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41363" indent="-1666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˃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30288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14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Gain greater insight into clients’ financials</a:t>
            </a:r>
          </a:p>
          <a:p>
            <a:r>
              <a:rPr lang="en-US" dirty="0"/>
              <a:t>Deepen client relationships by offering value-added, low-cost financing</a:t>
            </a:r>
          </a:p>
          <a:p>
            <a:r>
              <a:rPr lang="en-US" dirty="0"/>
              <a:t>Differentiate your offering from the competition</a:t>
            </a:r>
          </a:p>
          <a:p>
            <a:r>
              <a:rPr lang="en-US" dirty="0"/>
              <a:t>Maintain portfolio assets on your books</a:t>
            </a:r>
          </a:p>
          <a:p>
            <a:r>
              <a:rPr lang="en-US" dirty="0"/>
              <a:t>Potentially increase client retention due to enhanced service</a:t>
            </a:r>
          </a:p>
          <a:p>
            <a:r>
              <a:rPr lang="en-US" dirty="0"/>
              <a:t>Consolidate and gather new assets</a:t>
            </a:r>
          </a:p>
          <a:p>
            <a:r>
              <a:rPr lang="en-US" dirty="0"/>
              <a:t>Potentially increase referrals due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satisfied </a:t>
            </a:r>
            <a:r>
              <a:rPr lang="en-US" dirty="0"/>
              <a:t>clients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Benefits to Advisors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Client Needs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582216" y="1410920"/>
            <a:ext cx="7332651" cy="1030587"/>
            <a:chOff x="1814888" y="1612901"/>
            <a:chExt cx="4189412" cy="1435100"/>
          </a:xfrm>
        </p:grpSpPr>
        <p:sp>
          <p:nvSpPr>
            <p:cNvPr id="69" name="AutoShape 199"/>
            <p:cNvSpPr>
              <a:spLocks noChangeArrowheads="1"/>
            </p:cNvSpPr>
            <p:nvPr/>
          </p:nvSpPr>
          <p:spPr bwMode="auto">
            <a:xfrm flipH="1">
              <a:off x="1814888" y="1612901"/>
              <a:ext cx="4189412" cy="1435100"/>
            </a:xfrm>
            <a:prstGeom prst="homePlate">
              <a:avLst>
                <a:gd name="adj" fmla="val 19483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0" name="AutoShape 200"/>
            <p:cNvSpPr>
              <a:spLocks noChangeArrowheads="1"/>
            </p:cNvSpPr>
            <p:nvPr/>
          </p:nvSpPr>
          <p:spPr bwMode="auto">
            <a:xfrm flipH="1">
              <a:off x="1814888" y="1731965"/>
              <a:ext cx="4146181" cy="1196976"/>
            </a:xfrm>
            <a:prstGeom prst="homePlate">
              <a:avLst>
                <a:gd name="adj" fmla="val 285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4B4B4B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587827" y="2606385"/>
            <a:ext cx="7332651" cy="1030587"/>
            <a:chOff x="1814888" y="1612901"/>
            <a:chExt cx="4189412" cy="1435100"/>
          </a:xfrm>
        </p:grpSpPr>
        <p:sp>
          <p:nvSpPr>
            <p:cNvPr id="76" name="AutoShape 199"/>
            <p:cNvSpPr>
              <a:spLocks noChangeArrowheads="1"/>
            </p:cNvSpPr>
            <p:nvPr/>
          </p:nvSpPr>
          <p:spPr bwMode="auto">
            <a:xfrm flipH="1">
              <a:off x="1814888" y="1612901"/>
              <a:ext cx="4189412" cy="1435100"/>
            </a:xfrm>
            <a:prstGeom prst="homePlate">
              <a:avLst>
                <a:gd name="adj" fmla="val 19483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7" name="AutoShape 200"/>
            <p:cNvSpPr>
              <a:spLocks noChangeArrowheads="1"/>
            </p:cNvSpPr>
            <p:nvPr/>
          </p:nvSpPr>
          <p:spPr bwMode="auto">
            <a:xfrm flipH="1">
              <a:off x="1814888" y="1731965"/>
              <a:ext cx="4142975" cy="1196976"/>
            </a:xfrm>
            <a:prstGeom prst="homePlate">
              <a:avLst>
                <a:gd name="adj" fmla="val 285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4B4B4B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593437" y="3801849"/>
            <a:ext cx="7332651" cy="1030587"/>
            <a:chOff x="1814888" y="1612901"/>
            <a:chExt cx="4189412" cy="1435100"/>
          </a:xfrm>
        </p:grpSpPr>
        <p:sp>
          <p:nvSpPr>
            <p:cNvPr id="79" name="AutoShape 199"/>
            <p:cNvSpPr>
              <a:spLocks noChangeArrowheads="1"/>
            </p:cNvSpPr>
            <p:nvPr/>
          </p:nvSpPr>
          <p:spPr bwMode="auto">
            <a:xfrm flipH="1">
              <a:off x="1814888" y="1612901"/>
              <a:ext cx="4189412" cy="1435100"/>
            </a:xfrm>
            <a:prstGeom prst="homePlate">
              <a:avLst>
                <a:gd name="adj" fmla="val 19483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0" name="AutoShape 200"/>
            <p:cNvSpPr>
              <a:spLocks noChangeArrowheads="1"/>
            </p:cNvSpPr>
            <p:nvPr/>
          </p:nvSpPr>
          <p:spPr bwMode="auto">
            <a:xfrm flipH="1">
              <a:off x="1814888" y="1731965"/>
              <a:ext cx="4139770" cy="1196976"/>
            </a:xfrm>
            <a:prstGeom prst="homePlate">
              <a:avLst>
                <a:gd name="adj" fmla="val 285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4B4B4B"/>
                </a:solidFill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599048" y="4997314"/>
            <a:ext cx="7332651" cy="1030587"/>
            <a:chOff x="1814888" y="1612901"/>
            <a:chExt cx="4189412" cy="1435100"/>
          </a:xfrm>
        </p:grpSpPr>
        <p:sp>
          <p:nvSpPr>
            <p:cNvPr id="82" name="AutoShape 199"/>
            <p:cNvSpPr>
              <a:spLocks noChangeArrowheads="1"/>
            </p:cNvSpPr>
            <p:nvPr/>
          </p:nvSpPr>
          <p:spPr bwMode="auto">
            <a:xfrm flipH="1">
              <a:off x="1814888" y="1612901"/>
              <a:ext cx="4189412" cy="1435100"/>
            </a:xfrm>
            <a:prstGeom prst="homePlate">
              <a:avLst>
                <a:gd name="adj" fmla="val 19483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3" name="AutoShape 200"/>
            <p:cNvSpPr>
              <a:spLocks noChangeArrowheads="1"/>
            </p:cNvSpPr>
            <p:nvPr/>
          </p:nvSpPr>
          <p:spPr bwMode="auto">
            <a:xfrm flipH="1">
              <a:off x="1814888" y="1731965"/>
              <a:ext cx="4136564" cy="1196976"/>
            </a:xfrm>
            <a:prstGeom prst="homePlate">
              <a:avLst>
                <a:gd name="adj" fmla="val 285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4B4B4B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7650" name="Rectangle 68"/>
          <p:cNvSpPr>
            <a:spLocks noChangeArrowheads="1"/>
          </p:cNvSpPr>
          <p:nvPr/>
        </p:nvSpPr>
        <p:spPr bwMode="gray">
          <a:xfrm>
            <a:off x="457200" y="1298575"/>
            <a:ext cx="1134465" cy="48736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/>
            <a:endParaRPr lang="en-US">
              <a:ea typeface="MS PGothic" pitchFamily="34" charset="-128"/>
            </a:endParaRPr>
          </a:p>
        </p:txBody>
      </p:sp>
      <p:sp>
        <p:nvSpPr>
          <p:cNvPr id="27695" name="Rectangle 48"/>
          <p:cNvSpPr>
            <a:spLocks noChangeArrowheads="1"/>
          </p:cNvSpPr>
          <p:nvPr/>
        </p:nvSpPr>
        <p:spPr bwMode="gray">
          <a:xfrm>
            <a:off x="1828800" y="1488669"/>
            <a:ext cx="6719903" cy="8750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75000"/>
              </a:spcBef>
              <a:buClr>
                <a:srgbClr val="9F9B74"/>
              </a:buClr>
              <a:buFont typeface="Arial" charset="0"/>
              <a:buNone/>
            </a:pPr>
            <a:r>
              <a:rPr lang="en-US" sz="1100" b="1" dirty="0">
                <a:solidFill>
                  <a:schemeClr val="bg2"/>
                </a:solidFill>
              </a:rPr>
              <a:t>An investor wanted to purchase a new property but had not sold his current property.</a:t>
            </a:r>
          </a:p>
          <a:p>
            <a:pPr eaLnBrk="0" hangingPunct="0">
              <a:spcBef>
                <a:spcPts val="600"/>
              </a:spcBef>
              <a:buClr>
                <a:srgbClr val="9F9B74"/>
              </a:buClr>
              <a:buFont typeface="Arial" charset="0"/>
              <a:buNone/>
            </a:pPr>
            <a:r>
              <a:rPr lang="en-US" sz="1100" dirty="0">
                <a:solidFill>
                  <a:schemeClr val="bg2"/>
                </a:solidFill>
              </a:rPr>
              <a:t>Rather than selling appreciated personal stock, the investor used LoanAdvance to fund the purchase </a:t>
            </a:r>
            <a:r>
              <a:rPr lang="en-US" sz="1100" dirty="0" smtClean="0">
                <a:solidFill>
                  <a:schemeClr val="bg2"/>
                </a:solidFill>
              </a:rPr>
              <a:t/>
            </a:r>
            <a:br>
              <a:rPr lang="en-US" sz="1100" dirty="0" smtClean="0">
                <a:solidFill>
                  <a:schemeClr val="bg2"/>
                </a:solidFill>
              </a:rPr>
            </a:br>
            <a:r>
              <a:rPr lang="en-US" sz="1100" dirty="0" smtClean="0">
                <a:solidFill>
                  <a:schemeClr val="bg2"/>
                </a:solidFill>
              </a:rPr>
              <a:t>of </a:t>
            </a:r>
            <a:r>
              <a:rPr lang="en-US" sz="1100" dirty="0">
                <a:solidFill>
                  <a:schemeClr val="bg2"/>
                </a:solidFill>
              </a:rPr>
              <a:t>the new property. Once the initial property sold, the investor used the proceeds of the sale to pay back the loan.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508334"/>
            <a:ext cx="1134465" cy="835759"/>
            <a:chOff x="725488" y="1501775"/>
            <a:chExt cx="1098550" cy="809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0" name="Rectangle 83"/>
            <p:cNvSpPr>
              <a:spLocks noChangeArrowheads="1"/>
            </p:cNvSpPr>
            <p:nvPr/>
          </p:nvSpPr>
          <p:spPr bwMode="gray">
            <a:xfrm>
              <a:off x="725488" y="1501775"/>
              <a:ext cx="1098550" cy="383819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b="1" dirty="0">
                  <a:ea typeface="ＭＳ Ｐゴシック" charset="-128"/>
                </a:rPr>
                <a:t>CLIENT ISSUE</a:t>
              </a:r>
            </a:p>
          </p:txBody>
        </p:sp>
        <p:sp>
          <p:nvSpPr>
            <p:cNvPr id="131" name="Rectangle 83"/>
            <p:cNvSpPr>
              <a:spLocks noChangeArrowheads="1"/>
            </p:cNvSpPr>
            <p:nvPr/>
          </p:nvSpPr>
          <p:spPr bwMode="gray">
            <a:xfrm>
              <a:off x="725488" y="1927581"/>
              <a:ext cx="1098550" cy="383819"/>
            </a:xfrm>
            <a:prstGeom prst="rect">
              <a:avLst/>
            </a:prstGeom>
            <a:solidFill>
              <a:schemeClr val="accent4"/>
            </a:solidFill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b="1" dirty="0">
                  <a:ea typeface="ＭＳ Ｐゴシック" charset="-128"/>
                </a:rPr>
                <a:t>SOLUTION</a:t>
              </a:r>
            </a:p>
          </p:txBody>
        </p:sp>
        <p:sp>
          <p:nvSpPr>
            <p:cNvPr id="171" name="Rectangle 27"/>
            <p:cNvSpPr>
              <a:spLocks noChangeArrowheads="1"/>
            </p:cNvSpPr>
            <p:nvPr/>
          </p:nvSpPr>
          <p:spPr bwMode="auto">
            <a:xfrm>
              <a:off x="725488" y="1879202"/>
              <a:ext cx="1098550" cy="54772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1000">
                <a:latin typeface="Arial" pitchFamily="34" charset="0"/>
              </a:endParaRPr>
            </a:p>
          </p:txBody>
        </p:sp>
      </p:grpSp>
      <p:sp>
        <p:nvSpPr>
          <p:cNvPr id="27709" name="Rectangle 48"/>
          <p:cNvSpPr>
            <a:spLocks noChangeArrowheads="1"/>
          </p:cNvSpPr>
          <p:nvPr/>
        </p:nvSpPr>
        <p:spPr bwMode="gray">
          <a:xfrm>
            <a:off x="1828800" y="5138153"/>
            <a:ext cx="6719903" cy="750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75000"/>
              </a:spcBef>
              <a:buClr>
                <a:srgbClr val="9F9B74"/>
              </a:buClr>
            </a:pPr>
            <a:r>
              <a:rPr lang="en-US" sz="1100" b="1" dirty="0">
                <a:solidFill>
                  <a:schemeClr val="bg2"/>
                </a:solidFill>
              </a:rPr>
              <a:t>An investor wanted to reduce high interest credit card debt to lower monthly expenses.</a:t>
            </a:r>
          </a:p>
          <a:p>
            <a:pPr eaLnBrk="0" hangingPunct="0">
              <a:spcBef>
                <a:spcPct val="75000"/>
              </a:spcBef>
              <a:buClr>
                <a:srgbClr val="9F9B74"/>
              </a:buClr>
            </a:pPr>
            <a:r>
              <a:rPr lang="en-US" sz="1100" dirty="0">
                <a:solidFill>
                  <a:schemeClr val="bg2"/>
                </a:solidFill>
              </a:rPr>
              <a:t>The investor opened a LoanAdvance account and used the funds to pay off the credit card balance, </a:t>
            </a:r>
            <a:r>
              <a:rPr lang="en-US" sz="1100" dirty="0" smtClean="0">
                <a:solidFill>
                  <a:schemeClr val="bg2"/>
                </a:solidFill>
              </a:rPr>
              <a:t/>
            </a:r>
            <a:br>
              <a:rPr lang="en-US" sz="1100" dirty="0" smtClean="0">
                <a:solidFill>
                  <a:schemeClr val="bg2"/>
                </a:solidFill>
              </a:rPr>
            </a:br>
            <a:r>
              <a:rPr lang="en-US" sz="1100" dirty="0" smtClean="0">
                <a:solidFill>
                  <a:schemeClr val="bg2"/>
                </a:solidFill>
              </a:rPr>
              <a:t>which </a:t>
            </a:r>
            <a:r>
              <a:rPr lang="en-US" sz="1100" dirty="0">
                <a:solidFill>
                  <a:schemeClr val="bg2"/>
                </a:solidFill>
              </a:rPr>
              <a:t>significantly increased the client’s cash flow.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5093906"/>
            <a:ext cx="1134465" cy="837399"/>
            <a:chOff x="725488" y="4975225"/>
            <a:chExt cx="1098550" cy="8112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8" name="Rectangle 83"/>
            <p:cNvSpPr>
              <a:spLocks noChangeArrowheads="1"/>
            </p:cNvSpPr>
            <p:nvPr/>
          </p:nvSpPr>
          <p:spPr bwMode="gray">
            <a:xfrm>
              <a:off x="725488" y="4975225"/>
              <a:ext cx="1098550" cy="38457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b="1" dirty="0">
                  <a:ea typeface="ＭＳ Ｐゴシック" charset="-128"/>
                </a:rPr>
                <a:t>CLIENT ISSUE</a:t>
              </a:r>
            </a:p>
          </p:txBody>
        </p:sp>
        <p:sp>
          <p:nvSpPr>
            <p:cNvPr id="189" name="Rectangle 83"/>
            <p:cNvSpPr>
              <a:spLocks noChangeArrowheads="1"/>
            </p:cNvSpPr>
            <p:nvPr/>
          </p:nvSpPr>
          <p:spPr bwMode="gray">
            <a:xfrm>
              <a:off x="725488" y="5401866"/>
              <a:ext cx="1098550" cy="384572"/>
            </a:xfrm>
            <a:prstGeom prst="rect">
              <a:avLst/>
            </a:prstGeom>
            <a:solidFill>
              <a:schemeClr val="accent4"/>
            </a:solidFill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b="1" dirty="0">
                  <a:ea typeface="ＭＳ Ｐゴシック" charset="-128"/>
                </a:rPr>
                <a:t>SOLUTION</a:t>
              </a:r>
            </a:p>
          </p:txBody>
        </p:sp>
        <p:sp>
          <p:nvSpPr>
            <p:cNvPr id="190" name="Rectangle 27"/>
            <p:cNvSpPr>
              <a:spLocks noChangeArrowheads="1"/>
            </p:cNvSpPr>
            <p:nvPr/>
          </p:nvSpPr>
          <p:spPr bwMode="auto">
            <a:xfrm>
              <a:off x="725488" y="5353392"/>
              <a:ext cx="1098550" cy="54880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1000">
                <a:latin typeface="Arial" pitchFamily="34" charset="0"/>
              </a:endParaRPr>
            </a:p>
          </p:txBody>
        </p:sp>
      </p:grpSp>
      <p:sp>
        <p:nvSpPr>
          <p:cNvPr id="27723" name="Rectangle 48"/>
          <p:cNvSpPr>
            <a:spLocks noChangeArrowheads="1"/>
          </p:cNvSpPr>
          <p:nvPr/>
        </p:nvSpPr>
        <p:spPr bwMode="gray">
          <a:xfrm>
            <a:off x="1828800" y="2771806"/>
            <a:ext cx="6719903" cy="6997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75000"/>
              </a:spcBef>
              <a:buClr>
                <a:srgbClr val="9F9B74"/>
              </a:buClr>
            </a:pPr>
            <a:r>
              <a:rPr lang="en-US" sz="1100" b="1" dirty="0">
                <a:solidFill>
                  <a:schemeClr val="bg2"/>
                </a:solidFill>
              </a:rPr>
              <a:t>An investor wanted to consolidate a </a:t>
            </a:r>
            <a:r>
              <a:rPr lang="en-US" sz="1100" b="1" dirty="0" err="1" smtClean="0">
                <a:solidFill>
                  <a:schemeClr val="bg2"/>
                </a:solidFill>
              </a:rPr>
              <a:t>nonpurpose</a:t>
            </a:r>
            <a:r>
              <a:rPr lang="en-US" sz="1100" b="1" dirty="0" smtClean="0">
                <a:solidFill>
                  <a:schemeClr val="bg2"/>
                </a:solidFill>
              </a:rPr>
              <a:t>-loan </a:t>
            </a:r>
            <a:r>
              <a:rPr lang="en-US" sz="1100" b="1" dirty="0">
                <a:solidFill>
                  <a:schemeClr val="bg2"/>
                </a:solidFill>
              </a:rPr>
              <a:t>from a competitor.</a:t>
            </a:r>
          </a:p>
          <a:p>
            <a:pPr eaLnBrk="0" hangingPunct="0">
              <a:spcBef>
                <a:spcPts val="600"/>
              </a:spcBef>
              <a:buClr>
                <a:srgbClr val="9F9B74"/>
              </a:buClr>
            </a:pPr>
            <a:r>
              <a:rPr lang="en-US" sz="1100" dirty="0">
                <a:solidFill>
                  <a:schemeClr val="bg2"/>
                </a:solidFill>
              </a:rPr>
              <a:t>The </a:t>
            </a:r>
            <a:r>
              <a:rPr lang="en-US" sz="1100" dirty="0" err="1" smtClean="0">
                <a:solidFill>
                  <a:schemeClr val="bg2"/>
                </a:solidFill>
              </a:rPr>
              <a:t>nonpurpose</a:t>
            </a:r>
            <a:r>
              <a:rPr lang="en-US" sz="1100" dirty="0" smtClean="0">
                <a:solidFill>
                  <a:schemeClr val="bg2"/>
                </a:solidFill>
              </a:rPr>
              <a:t>-loan</a:t>
            </a:r>
            <a:r>
              <a:rPr lang="en-US" sz="1100" dirty="0">
                <a:solidFill>
                  <a:schemeClr val="bg2"/>
                </a:solidFill>
              </a:rPr>
              <a:t>, which consisted of a $1 million debit and $2.5 million in assets, was transferred to the Pershing platform, resulting in a new client for </a:t>
            </a:r>
            <a:r>
              <a:rPr lang="en-US" sz="1100" dirty="0" smtClean="0">
                <a:solidFill>
                  <a:schemeClr val="bg2"/>
                </a:solidFill>
              </a:rPr>
              <a:t>the advisor</a:t>
            </a:r>
            <a:endParaRPr lang="en-US" sz="1100" dirty="0">
              <a:solidFill>
                <a:schemeClr val="bg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2702979"/>
            <a:ext cx="1134465" cy="837398"/>
            <a:chOff x="725488" y="2659063"/>
            <a:chExt cx="1098550" cy="811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7" name="Rectangle 83"/>
            <p:cNvSpPr>
              <a:spLocks noChangeArrowheads="1"/>
            </p:cNvSpPr>
            <p:nvPr/>
          </p:nvSpPr>
          <p:spPr bwMode="gray">
            <a:xfrm>
              <a:off x="725488" y="2659063"/>
              <a:ext cx="1098550" cy="38457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b="1" dirty="0">
                  <a:ea typeface="ＭＳ Ｐゴシック" charset="-128"/>
                </a:rPr>
                <a:t>CLIENT ISSUE</a:t>
              </a:r>
            </a:p>
          </p:txBody>
        </p:sp>
        <p:sp>
          <p:nvSpPr>
            <p:cNvPr id="198" name="Rectangle 83"/>
            <p:cNvSpPr>
              <a:spLocks noChangeArrowheads="1"/>
            </p:cNvSpPr>
            <p:nvPr/>
          </p:nvSpPr>
          <p:spPr bwMode="gray">
            <a:xfrm>
              <a:off x="725488" y="3085703"/>
              <a:ext cx="1098550" cy="384572"/>
            </a:xfrm>
            <a:prstGeom prst="rect">
              <a:avLst/>
            </a:prstGeom>
            <a:solidFill>
              <a:schemeClr val="accent4"/>
            </a:solidFill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b="1" dirty="0">
                  <a:ea typeface="ＭＳ Ｐゴシック" charset="-128"/>
                </a:rPr>
                <a:t>SOLUTION</a:t>
              </a:r>
            </a:p>
          </p:txBody>
        </p:sp>
        <p:sp>
          <p:nvSpPr>
            <p:cNvPr id="199" name="Rectangle 27"/>
            <p:cNvSpPr>
              <a:spLocks noChangeArrowheads="1"/>
            </p:cNvSpPr>
            <p:nvPr/>
          </p:nvSpPr>
          <p:spPr bwMode="auto">
            <a:xfrm>
              <a:off x="725488" y="3037229"/>
              <a:ext cx="1098550" cy="54880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1000">
                <a:latin typeface="Arial" pitchFamily="34" charset="0"/>
              </a:endParaRPr>
            </a:p>
          </p:txBody>
        </p:sp>
      </p:grpSp>
      <p:sp>
        <p:nvSpPr>
          <p:cNvPr id="27737" name="Rectangle 48"/>
          <p:cNvSpPr>
            <a:spLocks noChangeArrowheads="1"/>
          </p:cNvSpPr>
          <p:nvPr/>
        </p:nvSpPr>
        <p:spPr bwMode="gray">
          <a:xfrm>
            <a:off x="1828800" y="3848461"/>
            <a:ext cx="6719903" cy="9242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75000"/>
              </a:spcBef>
              <a:buClr>
                <a:srgbClr val="9F9B74"/>
              </a:buClr>
            </a:pPr>
            <a:r>
              <a:rPr lang="en-US" sz="1100" b="1" dirty="0">
                <a:solidFill>
                  <a:schemeClr val="bg2"/>
                </a:solidFill>
              </a:rPr>
              <a:t>An investor needed to fund private college tuition for her child who was not a candidate for financial aid.</a:t>
            </a:r>
          </a:p>
          <a:p>
            <a:pPr eaLnBrk="0" hangingPunct="0">
              <a:spcBef>
                <a:spcPct val="75000"/>
              </a:spcBef>
              <a:buClr>
                <a:srgbClr val="9F9B74"/>
              </a:buClr>
            </a:pPr>
            <a:r>
              <a:rPr lang="en-US" sz="1100" dirty="0">
                <a:solidFill>
                  <a:schemeClr val="bg2"/>
                </a:solidFill>
              </a:rPr>
              <a:t>The </a:t>
            </a:r>
            <a:r>
              <a:rPr lang="en-US" sz="1100" dirty="0" smtClean="0">
                <a:solidFill>
                  <a:schemeClr val="bg2"/>
                </a:solidFill>
              </a:rPr>
              <a:t>advisor suggested </a:t>
            </a:r>
            <a:r>
              <a:rPr lang="en-US" sz="1100" dirty="0">
                <a:solidFill>
                  <a:schemeClr val="bg2"/>
                </a:solidFill>
              </a:rPr>
              <a:t>leveraging the investor’s portfolio with LoanAdvance to generate the necessary funding required at the start of the school year.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" y="3892707"/>
            <a:ext cx="1134465" cy="835759"/>
            <a:chOff x="725488" y="3811588"/>
            <a:chExt cx="1098550" cy="809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4" name="Rectangle 83"/>
            <p:cNvSpPr>
              <a:spLocks noChangeArrowheads="1"/>
            </p:cNvSpPr>
            <p:nvPr/>
          </p:nvSpPr>
          <p:spPr bwMode="gray">
            <a:xfrm>
              <a:off x="725488" y="3811588"/>
              <a:ext cx="1098550" cy="383819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b="1" dirty="0">
                  <a:ea typeface="ＭＳ Ｐゴシック" charset="-128"/>
                </a:rPr>
                <a:t>CLIENT ISSUE</a:t>
              </a:r>
            </a:p>
          </p:txBody>
        </p:sp>
        <p:sp>
          <p:nvSpPr>
            <p:cNvPr id="205" name="Rectangle 83"/>
            <p:cNvSpPr>
              <a:spLocks noChangeArrowheads="1"/>
            </p:cNvSpPr>
            <p:nvPr/>
          </p:nvSpPr>
          <p:spPr bwMode="gray">
            <a:xfrm>
              <a:off x="725488" y="4237394"/>
              <a:ext cx="1098550" cy="383819"/>
            </a:xfrm>
            <a:prstGeom prst="rect">
              <a:avLst/>
            </a:prstGeom>
            <a:solidFill>
              <a:schemeClr val="accent4"/>
            </a:solidFill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b="1" dirty="0">
                  <a:ea typeface="ＭＳ Ｐゴシック" charset="-128"/>
                </a:rPr>
                <a:t>SOLUTION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725488" y="4189015"/>
              <a:ext cx="1098550" cy="54772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1000">
                <a:latin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7"/>
          <p:cNvGrpSpPr>
            <a:grpSpLocks/>
          </p:cNvGrpSpPr>
          <p:nvPr/>
        </p:nvGrpSpPr>
        <p:grpSpPr bwMode="auto">
          <a:xfrm>
            <a:off x="228600" y="1295400"/>
            <a:ext cx="8686800" cy="4876800"/>
            <a:chOff x="457200" y="1557544"/>
            <a:chExt cx="8226425" cy="5388518"/>
          </a:xfrm>
        </p:grpSpPr>
        <p:sp>
          <p:nvSpPr>
            <p:cNvPr id="29700" name="Line 5"/>
            <p:cNvSpPr>
              <a:spLocks noChangeShapeType="1"/>
            </p:cNvSpPr>
            <p:nvPr/>
          </p:nvSpPr>
          <p:spPr bwMode="gray">
            <a:xfrm>
              <a:off x="457200" y="1557544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1" name="Line 6"/>
            <p:cNvSpPr>
              <a:spLocks noChangeShapeType="1"/>
            </p:cNvSpPr>
            <p:nvPr/>
          </p:nvSpPr>
          <p:spPr bwMode="gray">
            <a:xfrm>
              <a:off x="457200" y="1703180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Line 7"/>
            <p:cNvSpPr>
              <a:spLocks noChangeShapeType="1"/>
            </p:cNvSpPr>
            <p:nvPr/>
          </p:nvSpPr>
          <p:spPr bwMode="gray">
            <a:xfrm>
              <a:off x="457200" y="1848816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Line 8"/>
            <p:cNvSpPr>
              <a:spLocks noChangeShapeType="1"/>
            </p:cNvSpPr>
            <p:nvPr/>
          </p:nvSpPr>
          <p:spPr bwMode="gray">
            <a:xfrm>
              <a:off x="457200" y="1994452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9"/>
            <p:cNvSpPr>
              <a:spLocks noChangeShapeType="1"/>
            </p:cNvSpPr>
            <p:nvPr/>
          </p:nvSpPr>
          <p:spPr bwMode="gray">
            <a:xfrm>
              <a:off x="457200" y="2140088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10"/>
            <p:cNvSpPr>
              <a:spLocks noChangeShapeType="1"/>
            </p:cNvSpPr>
            <p:nvPr/>
          </p:nvSpPr>
          <p:spPr bwMode="gray">
            <a:xfrm>
              <a:off x="457200" y="2285724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Line 11"/>
            <p:cNvSpPr>
              <a:spLocks noChangeShapeType="1"/>
            </p:cNvSpPr>
            <p:nvPr/>
          </p:nvSpPr>
          <p:spPr bwMode="gray">
            <a:xfrm>
              <a:off x="457200" y="2431360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12"/>
            <p:cNvSpPr>
              <a:spLocks noChangeShapeType="1"/>
            </p:cNvSpPr>
            <p:nvPr/>
          </p:nvSpPr>
          <p:spPr bwMode="gray">
            <a:xfrm>
              <a:off x="457200" y="2576996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3"/>
            <p:cNvSpPr>
              <a:spLocks noChangeShapeType="1"/>
            </p:cNvSpPr>
            <p:nvPr/>
          </p:nvSpPr>
          <p:spPr bwMode="gray">
            <a:xfrm>
              <a:off x="457200" y="2722632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14"/>
            <p:cNvSpPr>
              <a:spLocks noChangeShapeType="1"/>
            </p:cNvSpPr>
            <p:nvPr/>
          </p:nvSpPr>
          <p:spPr bwMode="gray">
            <a:xfrm>
              <a:off x="457200" y="2868268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5"/>
            <p:cNvSpPr>
              <a:spLocks noChangeShapeType="1"/>
            </p:cNvSpPr>
            <p:nvPr/>
          </p:nvSpPr>
          <p:spPr bwMode="gray">
            <a:xfrm>
              <a:off x="457200" y="3013904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6"/>
            <p:cNvSpPr>
              <a:spLocks noChangeShapeType="1"/>
            </p:cNvSpPr>
            <p:nvPr/>
          </p:nvSpPr>
          <p:spPr bwMode="gray">
            <a:xfrm>
              <a:off x="457200" y="3159540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7"/>
            <p:cNvSpPr>
              <a:spLocks noChangeShapeType="1"/>
            </p:cNvSpPr>
            <p:nvPr/>
          </p:nvSpPr>
          <p:spPr bwMode="gray">
            <a:xfrm>
              <a:off x="457200" y="3450812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8"/>
            <p:cNvSpPr>
              <a:spLocks noChangeShapeType="1"/>
            </p:cNvSpPr>
            <p:nvPr/>
          </p:nvSpPr>
          <p:spPr bwMode="gray">
            <a:xfrm>
              <a:off x="457200" y="3742084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9"/>
            <p:cNvSpPr>
              <a:spLocks noChangeShapeType="1"/>
            </p:cNvSpPr>
            <p:nvPr/>
          </p:nvSpPr>
          <p:spPr bwMode="gray">
            <a:xfrm>
              <a:off x="457200" y="4033356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20"/>
            <p:cNvSpPr>
              <a:spLocks noChangeShapeType="1"/>
            </p:cNvSpPr>
            <p:nvPr/>
          </p:nvSpPr>
          <p:spPr bwMode="gray">
            <a:xfrm>
              <a:off x="457200" y="4324628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21"/>
            <p:cNvSpPr>
              <a:spLocks noChangeShapeType="1"/>
            </p:cNvSpPr>
            <p:nvPr/>
          </p:nvSpPr>
          <p:spPr bwMode="gray">
            <a:xfrm>
              <a:off x="457200" y="4615900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22"/>
            <p:cNvSpPr>
              <a:spLocks noChangeShapeType="1"/>
            </p:cNvSpPr>
            <p:nvPr/>
          </p:nvSpPr>
          <p:spPr bwMode="gray">
            <a:xfrm>
              <a:off x="457200" y="4907172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23"/>
            <p:cNvSpPr>
              <a:spLocks noChangeShapeType="1"/>
            </p:cNvSpPr>
            <p:nvPr/>
          </p:nvSpPr>
          <p:spPr bwMode="gray">
            <a:xfrm>
              <a:off x="457200" y="5198444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25"/>
            <p:cNvSpPr>
              <a:spLocks noChangeShapeType="1"/>
            </p:cNvSpPr>
            <p:nvPr/>
          </p:nvSpPr>
          <p:spPr bwMode="gray">
            <a:xfrm>
              <a:off x="457200" y="3305176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26"/>
            <p:cNvSpPr>
              <a:spLocks noChangeShapeType="1"/>
            </p:cNvSpPr>
            <p:nvPr/>
          </p:nvSpPr>
          <p:spPr bwMode="gray">
            <a:xfrm>
              <a:off x="457200" y="3596448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27"/>
            <p:cNvSpPr>
              <a:spLocks noChangeShapeType="1"/>
            </p:cNvSpPr>
            <p:nvPr/>
          </p:nvSpPr>
          <p:spPr bwMode="gray">
            <a:xfrm>
              <a:off x="457200" y="3887720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28"/>
            <p:cNvSpPr>
              <a:spLocks noChangeShapeType="1"/>
            </p:cNvSpPr>
            <p:nvPr/>
          </p:nvSpPr>
          <p:spPr bwMode="gray">
            <a:xfrm>
              <a:off x="457200" y="4178992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29"/>
            <p:cNvSpPr>
              <a:spLocks noChangeShapeType="1"/>
            </p:cNvSpPr>
            <p:nvPr/>
          </p:nvSpPr>
          <p:spPr bwMode="gray">
            <a:xfrm>
              <a:off x="457200" y="4470264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gray">
            <a:xfrm>
              <a:off x="457200" y="4761536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gray">
            <a:xfrm>
              <a:off x="457200" y="5052808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32"/>
            <p:cNvSpPr>
              <a:spLocks noChangeShapeType="1"/>
            </p:cNvSpPr>
            <p:nvPr/>
          </p:nvSpPr>
          <p:spPr bwMode="gray">
            <a:xfrm>
              <a:off x="457200" y="5344080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33"/>
            <p:cNvSpPr>
              <a:spLocks noChangeShapeType="1"/>
            </p:cNvSpPr>
            <p:nvPr/>
          </p:nvSpPr>
          <p:spPr bwMode="gray">
            <a:xfrm>
              <a:off x="457200" y="5489716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34"/>
            <p:cNvSpPr>
              <a:spLocks noChangeShapeType="1"/>
            </p:cNvSpPr>
            <p:nvPr/>
          </p:nvSpPr>
          <p:spPr bwMode="gray">
            <a:xfrm>
              <a:off x="457200" y="5635352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35"/>
            <p:cNvSpPr>
              <a:spLocks noChangeShapeType="1"/>
            </p:cNvSpPr>
            <p:nvPr/>
          </p:nvSpPr>
          <p:spPr bwMode="gray">
            <a:xfrm>
              <a:off x="457200" y="5780988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36"/>
            <p:cNvSpPr>
              <a:spLocks noChangeShapeType="1"/>
            </p:cNvSpPr>
            <p:nvPr/>
          </p:nvSpPr>
          <p:spPr bwMode="gray">
            <a:xfrm>
              <a:off x="457200" y="5926624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37"/>
            <p:cNvSpPr>
              <a:spLocks noChangeShapeType="1"/>
            </p:cNvSpPr>
            <p:nvPr/>
          </p:nvSpPr>
          <p:spPr bwMode="gray">
            <a:xfrm>
              <a:off x="457200" y="6072260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38"/>
            <p:cNvSpPr>
              <a:spLocks noChangeShapeType="1"/>
            </p:cNvSpPr>
            <p:nvPr/>
          </p:nvSpPr>
          <p:spPr bwMode="gray">
            <a:xfrm>
              <a:off x="457200" y="6217896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39"/>
            <p:cNvSpPr>
              <a:spLocks noChangeShapeType="1"/>
            </p:cNvSpPr>
            <p:nvPr/>
          </p:nvSpPr>
          <p:spPr bwMode="gray">
            <a:xfrm>
              <a:off x="457200" y="6363532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40"/>
            <p:cNvSpPr>
              <a:spLocks noChangeShapeType="1"/>
            </p:cNvSpPr>
            <p:nvPr/>
          </p:nvSpPr>
          <p:spPr bwMode="gray">
            <a:xfrm>
              <a:off x="457200" y="6509168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41"/>
            <p:cNvSpPr>
              <a:spLocks noChangeShapeType="1"/>
            </p:cNvSpPr>
            <p:nvPr/>
          </p:nvSpPr>
          <p:spPr bwMode="gray">
            <a:xfrm>
              <a:off x="457200" y="6654804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42"/>
            <p:cNvSpPr>
              <a:spLocks noChangeShapeType="1"/>
            </p:cNvSpPr>
            <p:nvPr/>
          </p:nvSpPr>
          <p:spPr bwMode="gray">
            <a:xfrm>
              <a:off x="457200" y="6800440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43"/>
            <p:cNvSpPr>
              <a:spLocks noChangeShapeType="1"/>
            </p:cNvSpPr>
            <p:nvPr/>
          </p:nvSpPr>
          <p:spPr bwMode="gray">
            <a:xfrm>
              <a:off x="457200" y="6946062"/>
              <a:ext cx="8226425" cy="0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Eligibility</a:t>
            </a:r>
          </a:p>
        </p:txBody>
      </p:sp>
      <p:sp>
        <p:nvSpPr>
          <p:cNvPr id="9" name="Rectangle 53"/>
          <p:cNvSpPr>
            <a:spLocks noChangeArrowheads="1"/>
          </p:cNvSpPr>
          <p:nvPr/>
        </p:nvSpPr>
        <p:spPr bwMode="gray">
          <a:xfrm>
            <a:off x="4800600" y="2468563"/>
            <a:ext cx="3657600" cy="3554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/>
          <a:lstStyle/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Equities under $5/share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Low trading volume equities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Mutual funds under $5/share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Non-margin eligible securities </a:t>
            </a:r>
          </a:p>
          <a:p>
            <a:pPr marL="341313" lvl="1" indent="-169863" eaLnBrk="0" hangingPunct="0"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–"/>
              <a:defRPr/>
            </a:pPr>
            <a:r>
              <a:rPr lang="en-US" sz="1200" dirty="0">
                <a:solidFill>
                  <a:schemeClr val="bg2"/>
                </a:solidFill>
                <a:latin typeface="Arial" pitchFamily="34" charset="0"/>
              </a:rPr>
              <a:t>Private equity/placement</a:t>
            </a:r>
          </a:p>
          <a:p>
            <a:pPr marL="341313" lvl="1" indent="-169863" eaLnBrk="0" hangingPunct="0"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–"/>
              <a:defRPr/>
            </a:pPr>
            <a:r>
              <a:rPr lang="en-US" sz="1200" dirty="0">
                <a:solidFill>
                  <a:schemeClr val="bg2"/>
                </a:solidFill>
                <a:latin typeface="Arial" pitchFamily="34" charset="0"/>
              </a:rPr>
              <a:t>CDs </a:t>
            </a:r>
          </a:p>
          <a:p>
            <a:pPr marL="341313" lvl="1" indent="-169863" eaLnBrk="0" hangingPunct="0"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–"/>
              <a:defRPr/>
            </a:pPr>
            <a:r>
              <a:rPr lang="en-US" sz="1200" dirty="0">
                <a:solidFill>
                  <a:schemeClr val="bg2"/>
                </a:solidFill>
                <a:latin typeface="Arial" pitchFamily="34" charset="0"/>
              </a:rPr>
              <a:t>Money Market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Shares not in street name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State restrictions</a:t>
            </a:r>
          </a:p>
          <a:p>
            <a:pPr marL="341313" lvl="1" indent="-169863" eaLnBrk="0" hangingPunct="0"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–"/>
              <a:defRPr/>
            </a:pPr>
            <a:r>
              <a:rPr lang="en-US" sz="1200" dirty="0">
                <a:solidFill>
                  <a:schemeClr val="bg2"/>
                </a:solidFill>
                <a:latin typeface="Arial" pitchFamily="34" charset="0"/>
              </a:rPr>
              <a:t>Nevada and Vermont</a:t>
            </a:r>
          </a:p>
          <a:p>
            <a:pPr marL="341313" lvl="1" indent="-169863" eaLnBrk="0" hangingPunct="0"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–"/>
              <a:defRPr/>
            </a:pPr>
            <a:r>
              <a:rPr lang="en-US" sz="1200" dirty="0">
                <a:solidFill>
                  <a:schemeClr val="bg2"/>
                </a:solidFill>
                <a:latin typeface="Arial" pitchFamily="34" charset="0"/>
              </a:rPr>
              <a:t>Business purpose only loans available </a:t>
            </a:r>
            <a:br>
              <a:rPr lang="en-US" sz="1200" dirty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1200" dirty="0">
                <a:solidFill>
                  <a:schemeClr val="bg2"/>
                </a:solidFill>
                <a:latin typeface="Arial" pitchFamily="34" charset="0"/>
              </a:rPr>
              <a:t>in Mississippi, Rhode Island and </a:t>
            </a:r>
            <a:br>
              <a:rPr lang="en-US" sz="1200" dirty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1200" dirty="0">
                <a:solidFill>
                  <a:schemeClr val="bg2"/>
                </a:solidFill>
                <a:latin typeface="Arial" pitchFamily="34" charset="0"/>
              </a:rPr>
              <a:t>Washington D.C.</a:t>
            </a:r>
          </a:p>
          <a:p>
            <a:pPr marL="341313" lvl="1" indent="-169863" eaLnBrk="0" hangingPunct="0"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–"/>
              <a:defRPr/>
            </a:pPr>
            <a:r>
              <a:rPr lang="en-US" sz="1200" dirty="0">
                <a:solidFill>
                  <a:schemeClr val="bg2"/>
                </a:solidFill>
                <a:latin typeface="Arial" pitchFamily="34" charset="0"/>
              </a:rPr>
              <a:t>Account minimums vary by state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Account types</a:t>
            </a:r>
          </a:p>
          <a:p>
            <a:pPr marL="341313" lvl="1" indent="-169863" eaLnBrk="0" hangingPunct="0"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–"/>
              <a:defRPr/>
            </a:pPr>
            <a:r>
              <a:rPr lang="en-US" sz="1200" dirty="0">
                <a:solidFill>
                  <a:schemeClr val="bg2"/>
                </a:solidFill>
                <a:latin typeface="Arial" pitchFamily="34" charset="0"/>
              </a:rPr>
              <a:t>Retirement</a:t>
            </a:r>
          </a:p>
        </p:txBody>
      </p:sp>
      <p:sp>
        <p:nvSpPr>
          <p:cNvPr id="6" name="Text Box 106"/>
          <p:cNvSpPr txBox="1">
            <a:spLocks noChangeArrowheads="1"/>
          </p:cNvSpPr>
          <p:nvPr/>
        </p:nvSpPr>
        <p:spPr bwMode="gray">
          <a:xfrm>
            <a:off x="685800" y="2468563"/>
            <a:ext cx="3657600" cy="3554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/>
          <a:lstStyle/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Individual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Joint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Joint Tenants in Common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Community Property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Corporation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Partnership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Sole Proprietorship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Unincorporated Association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Educational Institution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Non Profit Organization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Living Trusts</a:t>
            </a:r>
          </a:p>
          <a:p>
            <a:pPr marL="171450" indent="-171450" eaLnBrk="0" hangingPunct="0"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Recognized Religious Corporations</a:t>
            </a:r>
          </a:p>
        </p:txBody>
      </p:sp>
      <p:sp>
        <p:nvSpPr>
          <p:cNvPr id="29698" name="Rectangle 68"/>
          <p:cNvSpPr>
            <a:spLocks noChangeArrowheads="1"/>
          </p:cNvSpPr>
          <p:nvPr/>
        </p:nvSpPr>
        <p:spPr bwMode="gray">
          <a:xfrm>
            <a:off x="533400" y="1295400"/>
            <a:ext cx="8077200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/>
            <a:endParaRPr lang="en-US">
              <a:ea typeface="MS PGothic" pitchFamily="34" charset="-128"/>
            </a:endParaRPr>
          </a:p>
        </p:txBody>
      </p:sp>
      <p:sp>
        <p:nvSpPr>
          <p:cNvPr id="52" name="AutoShape 107"/>
          <p:cNvSpPr>
            <a:spLocks noChangeArrowheads="1"/>
          </p:cNvSpPr>
          <p:nvPr/>
        </p:nvSpPr>
        <p:spPr bwMode="gray">
          <a:xfrm rot="5400000">
            <a:off x="2278557" y="809823"/>
            <a:ext cx="482660" cy="2823894"/>
          </a:xfrm>
          <a:prstGeom prst="homePlate">
            <a:avLst>
              <a:gd name="adj" fmla="val 100000"/>
            </a:avLst>
          </a:prstGeom>
          <a:solidFill>
            <a:schemeClr val="tx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lIns="182880" anchor="ctr"/>
          <a:lstStyle/>
          <a:p>
            <a:pPr algn="ctr" eaLnBrk="0" hangingPunct="0">
              <a:defRPr/>
            </a:pPr>
            <a:endParaRPr lang="en-US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AutoShape 107"/>
          <p:cNvSpPr>
            <a:spLocks noChangeArrowheads="1"/>
          </p:cNvSpPr>
          <p:nvPr/>
        </p:nvSpPr>
        <p:spPr bwMode="gray">
          <a:xfrm rot="5400000">
            <a:off x="6388070" y="809823"/>
            <a:ext cx="482660" cy="2823894"/>
          </a:xfrm>
          <a:prstGeom prst="homePlate">
            <a:avLst>
              <a:gd name="adj" fmla="val 100000"/>
            </a:avLst>
          </a:prstGeom>
          <a:solidFill>
            <a:schemeClr val="tx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lIns="182880" anchor="ctr"/>
          <a:lstStyle/>
          <a:p>
            <a:pPr algn="ctr" eaLnBrk="0" hangingPunct="0">
              <a:defRPr/>
            </a:pPr>
            <a:endParaRPr lang="en-US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gray">
          <a:xfrm>
            <a:off x="685800" y="1420110"/>
            <a:ext cx="3657600" cy="555393"/>
          </a:xfrm>
          <a:prstGeom prst="rect">
            <a:avLst/>
          </a:prstGeom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720" tIns="137160" rIns="45720" bIns="137160" anchor="ctr"/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rgbClr val="FFFFFF"/>
                </a:solidFill>
              </a:rPr>
              <a:t>Eligible Account Types</a:t>
            </a:r>
          </a:p>
        </p:txBody>
      </p:sp>
      <p:sp>
        <p:nvSpPr>
          <p:cNvPr id="50" name="Rectangle 20"/>
          <p:cNvSpPr>
            <a:spLocks noChangeArrowheads="1"/>
          </p:cNvSpPr>
          <p:nvPr/>
        </p:nvSpPr>
        <p:spPr bwMode="gray">
          <a:xfrm>
            <a:off x="4800600" y="1420110"/>
            <a:ext cx="3657600" cy="555393"/>
          </a:xfrm>
          <a:prstGeom prst="rect">
            <a:avLst/>
          </a:prstGeom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720" tIns="137160" rIns="45720" bIns="137160" anchor="ctr"/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rgbClr val="FFFFFF"/>
                </a:solidFill>
              </a:rPr>
              <a:t>Restrictions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98438" y="1342727"/>
            <a:ext cx="8716962" cy="4498975"/>
            <a:chOff x="198438" y="1446213"/>
            <a:chExt cx="8716962" cy="4498975"/>
          </a:xfrm>
        </p:grpSpPr>
        <p:sp>
          <p:nvSpPr>
            <p:cNvPr id="29" name="Rectangle 3"/>
            <p:cNvSpPr>
              <a:spLocks noChangeAspect="1" noChangeArrowheads="1"/>
            </p:cNvSpPr>
            <p:nvPr/>
          </p:nvSpPr>
          <p:spPr bwMode="blackWhite">
            <a:xfrm>
              <a:off x="198438" y="1446213"/>
              <a:ext cx="8716962" cy="2236700"/>
            </a:xfrm>
            <a:prstGeom prst="rect">
              <a:avLst/>
            </a:prstGeom>
            <a:gradFill rotWithShape="1">
              <a:gsLst>
                <a:gs pos="0">
                  <a:srgbClr val="E5E4D9">
                    <a:gamma/>
                    <a:tint val="0"/>
                    <a:invGamma/>
                    <a:alpha val="0"/>
                  </a:srgbClr>
                </a:gs>
                <a:gs pos="50000">
                  <a:schemeClr val="tx1">
                    <a:lumMod val="20000"/>
                    <a:lumOff val="80000"/>
                  </a:schemeClr>
                </a:gs>
                <a:gs pos="100000">
                  <a:srgbClr val="E5E4D9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91420" tIns="45709" rIns="91420" bIns="45709" anchor="ctr">
              <a:spAutoFit/>
            </a:bodyPr>
            <a:lstStyle/>
            <a:p>
              <a:pPr eaLnBrk="0" hangingPunct="0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0" name="Rectangle 4"/>
            <p:cNvSpPr>
              <a:spLocks noChangeAspect="1" noChangeArrowheads="1"/>
            </p:cNvSpPr>
            <p:nvPr/>
          </p:nvSpPr>
          <p:spPr bwMode="blackWhite">
            <a:xfrm>
              <a:off x="198438" y="3682913"/>
              <a:ext cx="8716962" cy="2262275"/>
            </a:xfrm>
            <a:prstGeom prst="rect">
              <a:avLst/>
            </a:prstGeom>
            <a:gradFill rotWithShape="1">
              <a:gsLst>
                <a:gs pos="0">
                  <a:srgbClr val="E5E4D9">
                    <a:gamma/>
                    <a:tint val="0"/>
                    <a:invGamma/>
                    <a:alpha val="0"/>
                  </a:srgbClr>
                </a:gs>
                <a:gs pos="50000">
                  <a:schemeClr val="tx1">
                    <a:lumMod val="20000"/>
                    <a:lumOff val="80000"/>
                  </a:schemeClr>
                </a:gs>
                <a:gs pos="100000">
                  <a:srgbClr val="E5E4D9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91420" tIns="45709" rIns="91420" bIns="45709" anchor="ctr">
              <a:spAutoFit/>
            </a:bodyPr>
            <a:lstStyle/>
            <a:p>
              <a:pPr eaLnBrk="0" hangingPunct="0"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10459" y="1045754"/>
            <a:ext cx="5092920" cy="5092920"/>
            <a:chOff x="3078498" y="2097170"/>
            <a:chExt cx="2990088" cy="2990088"/>
          </a:xfrm>
          <a:solidFill>
            <a:schemeClr val="bg1"/>
          </a:solidFill>
        </p:grpSpPr>
        <p:sp>
          <p:nvSpPr>
            <p:cNvPr id="51" name="AutoShape 83"/>
            <p:cNvSpPr>
              <a:spLocks noChangeAspect="1" noChangeArrowheads="1"/>
            </p:cNvSpPr>
            <p:nvPr/>
          </p:nvSpPr>
          <p:spPr bwMode="gray">
            <a:xfrm>
              <a:off x="3078498" y="2097170"/>
              <a:ext cx="2990088" cy="2990088"/>
            </a:xfrm>
            <a:custGeom>
              <a:avLst/>
              <a:gdLst>
                <a:gd name="T0" fmla="*/ 10899 w 21600"/>
                <a:gd name="T1" fmla="*/ 0 h 21600"/>
                <a:gd name="T2" fmla="*/ 10899 w 21600"/>
                <a:gd name="T3" fmla="*/ 10899 h 21600"/>
                <a:gd name="T4" fmla="*/ 0 w 21600"/>
                <a:gd name="T5" fmla="*/ 10899 h 21600"/>
                <a:gd name="T6" fmla="*/ 10899 w 21600"/>
                <a:gd name="T7" fmla="*/ 10899 h 21600"/>
                <a:gd name="T8" fmla="*/ 10899 w 21600"/>
                <a:gd name="T9" fmla="*/ 10899 h 21600"/>
                <a:gd name="T10" fmla="*/ 10899 w 21600"/>
                <a:gd name="T11" fmla="*/ 10899 h 21600"/>
                <a:gd name="T12" fmla="*/ 10899 w 21600"/>
                <a:gd name="T13" fmla="*/ 10899 h 21600"/>
                <a:gd name="T14" fmla="*/ 10899 w 21600"/>
                <a:gd name="T15" fmla="*/ 1089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161 h 21600"/>
                <a:gd name="T26" fmla="*/ 18439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11" y="10800"/>
                  </a:moveTo>
                  <a:cubicBezTo>
                    <a:pt x="611" y="16427"/>
                    <a:pt x="5173" y="20989"/>
                    <a:pt x="10800" y="20989"/>
                  </a:cubicBezTo>
                  <a:cubicBezTo>
                    <a:pt x="16427" y="20989"/>
                    <a:pt x="20989" y="16427"/>
                    <a:pt x="20989" y="10800"/>
                  </a:cubicBezTo>
                  <a:cubicBezTo>
                    <a:pt x="20989" y="5173"/>
                    <a:pt x="16427" y="611"/>
                    <a:pt x="10800" y="611"/>
                  </a:cubicBezTo>
                  <a:cubicBezTo>
                    <a:pt x="5173" y="611"/>
                    <a:pt x="611" y="5173"/>
                    <a:pt x="611" y="10800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88"/>
            <p:cNvSpPr>
              <a:spLocks noChangeAspect="1" noChangeArrowheads="1"/>
            </p:cNvSpPr>
            <p:nvPr/>
          </p:nvSpPr>
          <p:spPr bwMode="gray">
            <a:xfrm rot="16200000">
              <a:off x="3265577" y="2284249"/>
              <a:ext cx="2615931" cy="2615931"/>
            </a:xfrm>
            <a:custGeom>
              <a:avLst/>
              <a:gdLst>
                <a:gd name="T0" fmla="*/ 4 w 21600"/>
                <a:gd name="T1" fmla="*/ 0 h 21600"/>
                <a:gd name="T2" fmla="*/ 1 w 21600"/>
                <a:gd name="T3" fmla="*/ 1 h 21600"/>
                <a:gd name="T4" fmla="*/ 0 w 21600"/>
                <a:gd name="T5" fmla="*/ 4 h 21600"/>
                <a:gd name="T6" fmla="*/ 1 w 21600"/>
                <a:gd name="T7" fmla="*/ 7 h 21600"/>
                <a:gd name="T8" fmla="*/ 4 w 21600"/>
                <a:gd name="T9" fmla="*/ 8 h 21600"/>
                <a:gd name="T10" fmla="*/ 7 w 21600"/>
                <a:gd name="T11" fmla="*/ 7 h 21600"/>
                <a:gd name="T12" fmla="*/ 8 w 21600"/>
                <a:gd name="T13" fmla="*/ 4 h 21600"/>
                <a:gd name="T14" fmla="*/ 7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8 w 21600"/>
                <a:gd name="T25" fmla="*/ 3168 h 21600"/>
                <a:gd name="T26" fmla="*/ 18432 w 21600"/>
                <a:gd name="T27" fmla="*/ 1843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05" y="10800"/>
                  </a:moveTo>
                  <a:cubicBezTo>
                    <a:pt x="605" y="16431"/>
                    <a:pt x="5169" y="20995"/>
                    <a:pt x="10800" y="20995"/>
                  </a:cubicBezTo>
                  <a:cubicBezTo>
                    <a:pt x="16431" y="20995"/>
                    <a:pt x="20995" y="16431"/>
                    <a:pt x="20995" y="10800"/>
                  </a:cubicBezTo>
                  <a:cubicBezTo>
                    <a:pt x="20995" y="5169"/>
                    <a:pt x="16431" y="605"/>
                    <a:pt x="10800" y="605"/>
                  </a:cubicBezTo>
                  <a:cubicBezTo>
                    <a:pt x="5169" y="605"/>
                    <a:pt x="605" y="5169"/>
                    <a:pt x="605" y="10800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93"/>
            <p:cNvSpPr>
              <a:spLocks noChangeAspect="1" noChangeArrowheads="1"/>
            </p:cNvSpPr>
            <p:nvPr/>
          </p:nvSpPr>
          <p:spPr bwMode="gray">
            <a:xfrm>
              <a:off x="3452655" y="2471327"/>
              <a:ext cx="2241773" cy="2241773"/>
            </a:xfrm>
            <a:custGeom>
              <a:avLst/>
              <a:gdLst>
                <a:gd name="T0" fmla="*/ 2582 w 21600"/>
                <a:gd name="T1" fmla="*/ 0 h 21600"/>
                <a:gd name="T2" fmla="*/ 2582 w 21600"/>
                <a:gd name="T3" fmla="*/ 2582 h 21600"/>
                <a:gd name="T4" fmla="*/ 0 w 21600"/>
                <a:gd name="T5" fmla="*/ 2582 h 21600"/>
                <a:gd name="T6" fmla="*/ 2582 w 21600"/>
                <a:gd name="T7" fmla="*/ 2582 h 21600"/>
                <a:gd name="T8" fmla="*/ 2582 w 21600"/>
                <a:gd name="T9" fmla="*/ 2582 h 21600"/>
                <a:gd name="T10" fmla="*/ 2582 w 21600"/>
                <a:gd name="T11" fmla="*/ 2582 h 21600"/>
                <a:gd name="T12" fmla="*/ 2582 w 21600"/>
                <a:gd name="T13" fmla="*/ 2582 h 21600"/>
                <a:gd name="T14" fmla="*/ 2582 w 21600"/>
                <a:gd name="T15" fmla="*/ 258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2 h 21600"/>
                <a:gd name="T26" fmla="*/ 18438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63" y="10800"/>
                  </a:moveTo>
                  <a:cubicBezTo>
                    <a:pt x="763" y="16343"/>
                    <a:pt x="5257" y="20837"/>
                    <a:pt x="10800" y="20837"/>
                  </a:cubicBezTo>
                  <a:cubicBezTo>
                    <a:pt x="16343" y="20837"/>
                    <a:pt x="20837" y="16343"/>
                    <a:pt x="20837" y="10800"/>
                  </a:cubicBezTo>
                  <a:cubicBezTo>
                    <a:pt x="20837" y="5257"/>
                    <a:pt x="16343" y="763"/>
                    <a:pt x="10800" y="763"/>
                  </a:cubicBezTo>
                  <a:cubicBezTo>
                    <a:pt x="5257" y="763"/>
                    <a:pt x="763" y="5257"/>
                    <a:pt x="763" y="10800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955612" y="1990907"/>
            <a:ext cx="3202614" cy="3202614"/>
            <a:chOff x="3078498" y="2097170"/>
            <a:chExt cx="2990088" cy="2990088"/>
          </a:xfrm>
          <a:solidFill>
            <a:schemeClr val="bg1">
              <a:lumMod val="95000"/>
            </a:schemeClr>
          </a:solidFill>
        </p:grpSpPr>
        <p:sp>
          <p:nvSpPr>
            <p:cNvPr id="47" name="AutoShape 83"/>
            <p:cNvSpPr>
              <a:spLocks noChangeAspect="1" noChangeArrowheads="1"/>
            </p:cNvSpPr>
            <p:nvPr/>
          </p:nvSpPr>
          <p:spPr bwMode="gray">
            <a:xfrm>
              <a:off x="3078498" y="2097170"/>
              <a:ext cx="2990088" cy="2990088"/>
            </a:xfrm>
            <a:custGeom>
              <a:avLst/>
              <a:gdLst>
                <a:gd name="T0" fmla="*/ 10899 w 21600"/>
                <a:gd name="T1" fmla="*/ 0 h 21600"/>
                <a:gd name="T2" fmla="*/ 10899 w 21600"/>
                <a:gd name="T3" fmla="*/ 10899 h 21600"/>
                <a:gd name="T4" fmla="*/ 0 w 21600"/>
                <a:gd name="T5" fmla="*/ 10899 h 21600"/>
                <a:gd name="T6" fmla="*/ 10899 w 21600"/>
                <a:gd name="T7" fmla="*/ 10899 h 21600"/>
                <a:gd name="T8" fmla="*/ 10899 w 21600"/>
                <a:gd name="T9" fmla="*/ 10899 h 21600"/>
                <a:gd name="T10" fmla="*/ 10899 w 21600"/>
                <a:gd name="T11" fmla="*/ 10899 h 21600"/>
                <a:gd name="T12" fmla="*/ 10899 w 21600"/>
                <a:gd name="T13" fmla="*/ 10899 h 21600"/>
                <a:gd name="T14" fmla="*/ 10899 w 21600"/>
                <a:gd name="T15" fmla="*/ 1089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161 h 21600"/>
                <a:gd name="T26" fmla="*/ 18439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11" y="10800"/>
                  </a:moveTo>
                  <a:cubicBezTo>
                    <a:pt x="611" y="16427"/>
                    <a:pt x="5173" y="20989"/>
                    <a:pt x="10800" y="20989"/>
                  </a:cubicBezTo>
                  <a:cubicBezTo>
                    <a:pt x="16427" y="20989"/>
                    <a:pt x="20989" y="16427"/>
                    <a:pt x="20989" y="10800"/>
                  </a:cubicBezTo>
                  <a:cubicBezTo>
                    <a:pt x="20989" y="5173"/>
                    <a:pt x="16427" y="611"/>
                    <a:pt x="10800" y="611"/>
                  </a:cubicBezTo>
                  <a:cubicBezTo>
                    <a:pt x="5173" y="611"/>
                    <a:pt x="611" y="5173"/>
                    <a:pt x="611" y="10800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88"/>
            <p:cNvSpPr>
              <a:spLocks noChangeAspect="1" noChangeArrowheads="1"/>
            </p:cNvSpPr>
            <p:nvPr/>
          </p:nvSpPr>
          <p:spPr bwMode="gray">
            <a:xfrm rot="16200000">
              <a:off x="3265577" y="2284249"/>
              <a:ext cx="2615931" cy="2615931"/>
            </a:xfrm>
            <a:custGeom>
              <a:avLst/>
              <a:gdLst>
                <a:gd name="T0" fmla="*/ 4 w 21600"/>
                <a:gd name="T1" fmla="*/ 0 h 21600"/>
                <a:gd name="T2" fmla="*/ 1 w 21600"/>
                <a:gd name="T3" fmla="*/ 1 h 21600"/>
                <a:gd name="T4" fmla="*/ 0 w 21600"/>
                <a:gd name="T5" fmla="*/ 4 h 21600"/>
                <a:gd name="T6" fmla="*/ 1 w 21600"/>
                <a:gd name="T7" fmla="*/ 7 h 21600"/>
                <a:gd name="T8" fmla="*/ 4 w 21600"/>
                <a:gd name="T9" fmla="*/ 8 h 21600"/>
                <a:gd name="T10" fmla="*/ 7 w 21600"/>
                <a:gd name="T11" fmla="*/ 7 h 21600"/>
                <a:gd name="T12" fmla="*/ 8 w 21600"/>
                <a:gd name="T13" fmla="*/ 4 h 21600"/>
                <a:gd name="T14" fmla="*/ 7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8 w 21600"/>
                <a:gd name="T25" fmla="*/ 3168 h 21600"/>
                <a:gd name="T26" fmla="*/ 18432 w 21600"/>
                <a:gd name="T27" fmla="*/ 1843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05" y="10800"/>
                  </a:moveTo>
                  <a:cubicBezTo>
                    <a:pt x="605" y="16431"/>
                    <a:pt x="5169" y="20995"/>
                    <a:pt x="10800" y="20995"/>
                  </a:cubicBezTo>
                  <a:cubicBezTo>
                    <a:pt x="16431" y="20995"/>
                    <a:pt x="20995" y="16431"/>
                    <a:pt x="20995" y="10800"/>
                  </a:cubicBezTo>
                  <a:cubicBezTo>
                    <a:pt x="20995" y="5169"/>
                    <a:pt x="16431" y="605"/>
                    <a:pt x="10800" y="605"/>
                  </a:cubicBezTo>
                  <a:cubicBezTo>
                    <a:pt x="5169" y="605"/>
                    <a:pt x="605" y="5169"/>
                    <a:pt x="605" y="10800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93"/>
            <p:cNvSpPr>
              <a:spLocks noChangeAspect="1" noChangeArrowheads="1"/>
            </p:cNvSpPr>
            <p:nvPr/>
          </p:nvSpPr>
          <p:spPr bwMode="gray">
            <a:xfrm>
              <a:off x="3452655" y="2471327"/>
              <a:ext cx="2241773" cy="2241773"/>
            </a:xfrm>
            <a:custGeom>
              <a:avLst/>
              <a:gdLst>
                <a:gd name="T0" fmla="*/ 2582 w 21600"/>
                <a:gd name="T1" fmla="*/ 0 h 21600"/>
                <a:gd name="T2" fmla="*/ 2582 w 21600"/>
                <a:gd name="T3" fmla="*/ 2582 h 21600"/>
                <a:gd name="T4" fmla="*/ 0 w 21600"/>
                <a:gd name="T5" fmla="*/ 2582 h 21600"/>
                <a:gd name="T6" fmla="*/ 2582 w 21600"/>
                <a:gd name="T7" fmla="*/ 2582 h 21600"/>
                <a:gd name="T8" fmla="*/ 2582 w 21600"/>
                <a:gd name="T9" fmla="*/ 2582 h 21600"/>
                <a:gd name="T10" fmla="*/ 2582 w 21600"/>
                <a:gd name="T11" fmla="*/ 2582 h 21600"/>
                <a:gd name="T12" fmla="*/ 2582 w 21600"/>
                <a:gd name="T13" fmla="*/ 2582 h 21600"/>
                <a:gd name="T14" fmla="*/ 2582 w 21600"/>
                <a:gd name="T15" fmla="*/ 258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2 h 21600"/>
                <a:gd name="T26" fmla="*/ 18438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63" y="10800"/>
                  </a:moveTo>
                  <a:cubicBezTo>
                    <a:pt x="763" y="16343"/>
                    <a:pt x="5257" y="20837"/>
                    <a:pt x="10800" y="20837"/>
                  </a:cubicBezTo>
                  <a:cubicBezTo>
                    <a:pt x="16343" y="20837"/>
                    <a:pt x="20837" y="16343"/>
                    <a:pt x="20837" y="10800"/>
                  </a:cubicBezTo>
                  <a:cubicBezTo>
                    <a:pt x="20837" y="5257"/>
                    <a:pt x="16343" y="763"/>
                    <a:pt x="10800" y="763"/>
                  </a:cubicBezTo>
                  <a:cubicBezTo>
                    <a:pt x="5257" y="763"/>
                    <a:pt x="763" y="5257"/>
                    <a:pt x="763" y="10800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02032" y="2637327"/>
            <a:ext cx="1909774" cy="1909774"/>
            <a:chOff x="3078498" y="2097170"/>
            <a:chExt cx="2990088" cy="2990088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4" name="AutoShape 83"/>
            <p:cNvSpPr>
              <a:spLocks noChangeAspect="1" noChangeArrowheads="1"/>
            </p:cNvSpPr>
            <p:nvPr/>
          </p:nvSpPr>
          <p:spPr bwMode="gray">
            <a:xfrm>
              <a:off x="3078498" y="2097170"/>
              <a:ext cx="2990088" cy="2990088"/>
            </a:xfrm>
            <a:custGeom>
              <a:avLst/>
              <a:gdLst>
                <a:gd name="T0" fmla="*/ 10899 w 21600"/>
                <a:gd name="T1" fmla="*/ 0 h 21600"/>
                <a:gd name="T2" fmla="*/ 10899 w 21600"/>
                <a:gd name="T3" fmla="*/ 10899 h 21600"/>
                <a:gd name="T4" fmla="*/ 0 w 21600"/>
                <a:gd name="T5" fmla="*/ 10899 h 21600"/>
                <a:gd name="T6" fmla="*/ 10899 w 21600"/>
                <a:gd name="T7" fmla="*/ 10899 h 21600"/>
                <a:gd name="T8" fmla="*/ 10899 w 21600"/>
                <a:gd name="T9" fmla="*/ 10899 h 21600"/>
                <a:gd name="T10" fmla="*/ 10899 w 21600"/>
                <a:gd name="T11" fmla="*/ 10899 h 21600"/>
                <a:gd name="T12" fmla="*/ 10899 w 21600"/>
                <a:gd name="T13" fmla="*/ 10899 h 21600"/>
                <a:gd name="T14" fmla="*/ 10899 w 21600"/>
                <a:gd name="T15" fmla="*/ 1089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161 h 21600"/>
                <a:gd name="T26" fmla="*/ 18439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11" y="10800"/>
                  </a:moveTo>
                  <a:cubicBezTo>
                    <a:pt x="611" y="16427"/>
                    <a:pt x="5173" y="20989"/>
                    <a:pt x="10800" y="20989"/>
                  </a:cubicBezTo>
                  <a:cubicBezTo>
                    <a:pt x="16427" y="20989"/>
                    <a:pt x="20989" y="16427"/>
                    <a:pt x="20989" y="10800"/>
                  </a:cubicBezTo>
                  <a:cubicBezTo>
                    <a:pt x="20989" y="5173"/>
                    <a:pt x="16427" y="611"/>
                    <a:pt x="10800" y="611"/>
                  </a:cubicBezTo>
                  <a:cubicBezTo>
                    <a:pt x="5173" y="611"/>
                    <a:pt x="611" y="5173"/>
                    <a:pt x="611" y="10800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88"/>
            <p:cNvSpPr>
              <a:spLocks noChangeAspect="1" noChangeArrowheads="1"/>
            </p:cNvSpPr>
            <p:nvPr/>
          </p:nvSpPr>
          <p:spPr bwMode="gray">
            <a:xfrm rot="16200000">
              <a:off x="3265577" y="2284249"/>
              <a:ext cx="2615931" cy="2615931"/>
            </a:xfrm>
            <a:custGeom>
              <a:avLst/>
              <a:gdLst>
                <a:gd name="T0" fmla="*/ 4 w 21600"/>
                <a:gd name="T1" fmla="*/ 0 h 21600"/>
                <a:gd name="T2" fmla="*/ 1 w 21600"/>
                <a:gd name="T3" fmla="*/ 1 h 21600"/>
                <a:gd name="T4" fmla="*/ 0 w 21600"/>
                <a:gd name="T5" fmla="*/ 4 h 21600"/>
                <a:gd name="T6" fmla="*/ 1 w 21600"/>
                <a:gd name="T7" fmla="*/ 7 h 21600"/>
                <a:gd name="T8" fmla="*/ 4 w 21600"/>
                <a:gd name="T9" fmla="*/ 8 h 21600"/>
                <a:gd name="T10" fmla="*/ 7 w 21600"/>
                <a:gd name="T11" fmla="*/ 7 h 21600"/>
                <a:gd name="T12" fmla="*/ 8 w 21600"/>
                <a:gd name="T13" fmla="*/ 4 h 21600"/>
                <a:gd name="T14" fmla="*/ 7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8 w 21600"/>
                <a:gd name="T25" fmla="*/ 3168 h 21600"/>
                <a:gd name="T26" fmla="*/ 18432 w 21600"/>
                <a:gd name="T27" fmla="*/ 1843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05" y="10800"/>
                  </a:moveTo>
                  <a:cubicBezTo>
                    <a:pt x="605" y="16431"/>
                    <a:pt x="5169" y="20995"/>
                    <a:pt x="10800" y="20995"/>
                  </a:cubicBezTo>
                  <a:cubicBezTo>
                    <a:pt x="16431" y="20995"/>
                    <a:pt x="20995" y="16431"/>
                    <a:pt x="20995" y="10800"/>
                  </a:cubicBezTo>
                  <a:cubicBezTo>
                    <a:pt x="20995" y="5169"/>
                    <a:pt x="16431" y="605"/>
                    <a:pt x="10800" y="605"/>
                  </a:cubicBezTo>
                  <a:cubicBezTo>
                    <a:pt x="5169" y="605"/>
                    <a:pt x="605" y="5169"/>
                    <a:pt x="605" y="10800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93"/>
            <p:cNvSpPr>
              <a:spLocks noChangeAspect="1" noChangeArrowheads="1"/>
            </p:cNvSpPr>
            <p:nvPr/>
          </p:nvSpPr>
          <p:spPr bwMode="gray">
            <a:xfrm>
              <a:off x="3452655" y="2471327"/>
              <a:ext cx="2241773" cy="2241773"/>
            </a:xfrm>
            <a:custGeom>
              <a:avLst/>
              <a:gdLst>
                <a:gd name="T0" fmla="*/ 2582 w 21600"/>
                <a:gd name="T1" fmla="*/ 0 h 21600"/>
                <a:gd name="T2" fmla="*/ 2582 w 21600"/>
                <a:gd name="T3" fmla="*/ 2582 h 21600"/>
                <a:gd name="T4" fmla="*/ 0 w 21600"/>
                <a:gd name="T5" fmla="*/ 2582 h 21600"/>
                <a:gd name="T6" fmla="*/ 2582 w 21600"/>
                <a:gd name="T7" fmla="*/ 2582 h 21600"/>
                <a:gd name="T8" fmla="*/ 2582 w 21600"/>
                <a:gd name="T9" fmla="*/ 2582 h 21600"/>
                <a:gd name="T10" fmla="*/ 2582 w 21600"/>
                <a:gd name="T11" fmla="*/ 2582 h 21600"/>
                <a:gd name="T12" fmla="*/ 2582 w 21600"/>
                <a:gd name="T13" fmla="*/ 2582 h 21600"/>
                <a:gd name="T14" fmla="*/ 2582 w 21600"/>
                <a:gd name="T15" fmla="*/ 258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2 h 21600"/>
                <a:gd name="T26" fmla="*/ 18438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63" y="10800"/>
                  </a:moveTo>
                  <a:cubicBezTo>
                    <a:pt x="763" y="16343"/>
                    <a:pt x="5257" y="20837"/>
                    <a:pt x="10800" y="20837"/>
                  </a:cubicBezTo>
                  <a:cubicBezTo>
                    <a:pt x="16343" y="20837"/>
                    <a:pt x="20837" y="16343"/>
                    <a:pt x="20837" y="10800"/>
                  </a:cubicBezTo>
                  <a:cubicBezTo>
                    <a:pt x="20837" y="5257"/>
                    <a:pt x="16343" y="763"/>
                    <a:pt x="10800" y="763"/>
                  </a:cubicBezTo>
                  <a:cubicBezTo>
                    <a:pt x="5257" y="763"/>
                    <a:pt x="763" y="5257"/>
                    <a:pt x="763" y="10800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 Box 12"/>
          <p:cNvSpPr txBox="1">
            <a:spLocks noChangeArrowheads="1"/>
          </p:cNvSpPr>
          <p:nvPr/>
        </p:nvSpPr>
        <p:spPr bwMode="gray">
          <a:xfrm>
            <a:off x="473535" y="1905000"/>
            <a:ext cx="2840236" cy="1087437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400" b="1"/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gray">
          <a:xfrm>
            <a:off x="621963" y="2016918"/>
            <a:ext cx="254338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37160" tIns="137160" rIns="137160" bIns="137160" anchor="ctr"/>
          <a:lstStyle/>
          <a:p>
            <a:pPr algn="ctr" eaLnBrk="0" hangingPunct="0"/>
            <a:r>
              <a:rPr lang="en-US" sz="1800" b="1" dirty="0">
                <a:solidFill>
                  <a:schemeClr val="bg2"/>
                </a:solidFill>
              </a:rPr>
              <a:t>Know the client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gray">
          <a:xfrm flipH="1">
            <a:off x="5821120" y="1905000"/>
            <a:ext cx="2840235" cy="1087437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400" b="1"/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gray">
          <a:xfrm flipH="1">
            <a:off x="5969547" y="2016918"/>
            <a:ext cx="254338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37160" tIns="137160" rIns="137160" bIns="137160" anchor="ctr"/>
          <a:lstStyle/>
          <a:p>
            <a:pPr algn="ctr" eaLnBrk="0" hangingPunct="0"/>
            <a:r>
              <a:rPr lang="en-US" sz="1800" b="1" dirty="0">
                <a:solidFill>
                  <a:schemeClr val="bg2"/>
                </a:solidFill>
              </a:rPr>
              <a:t>Review the client’s </a:t>
            </a:r>
            <a:br>
              <a:rPr lang="en-US" sz="1800" b="1" dirty="0">
                <a:solidFill>
                  <a:schemeClr val="bg2"/>
                </a:solidFill>
              </a:rPr>
            </a:br>
            <a:r>
              <a:rPr lang="en-US" sz="1800" b="1" dirty="0">
                <a:solidFill>
                  <a:schemeClr val="bg2"/>
                </a:solidFill>
              </a:rPr>
              <a:t>current liabilities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gray">
          <a:xfrm flipH="1">
            <a:off x="5821120" y="4230124"/>
            <a:ext cx="2840235" cy="1087438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400" b="1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gray">
          <a:xfrm flipH="1">
            <a:off x="5969547" y="4342043"/>
            <a:ext cx="254338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37160" tIns="137160" rIns="137160" bIns="137160" anchor="ctr"/>
          <a:lstStyle/>
          <a:p>
            <a:pPr algn="ctr" eaLnBrk="0" hangingPunct="0"/>
            <a:r>
              <a:rPr lang="en-US" sz="1800" b="1" dirty="0">
                <a:solidFill>
                  <a:schemeClr val="bg2"/>
                </a:solidFill>
              </a:rPr>
              <a:t>Develop a proposal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gray">
          <a:xfrm>
            <a:off x="473535" y="4230124"/>
            <a:ext cx="2840236" cy="1087438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400" b="1"/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gray">
          <a:xfrm>
            <a:off x="621963" y="4342043"/>
            <a:ext cx="2543380" cy="863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37160" tIns="137160" rIns="137160" bIns="137160" anchor="ctr"/>
          <a:lstStyle/>
          <a:p>
            <a:pPr algn="ctr" eaLnBrk="0" hangingPunct="0"/>
            <a:r>
              <a:rPr lang="en-US" sz="1800" b="1" dirty="0">
                <a:solidFill>
                  <a:schemeClr val="bg2"/>
                </a:solidFill>
              </a:rPr>
              <a:t>Construct </a:t>
            </a:r>
            <a:br>
              <a:rPr lang="en-US" sz="1800" b="1" dirty="0">
                <a:solidFill>
                  <a:schemeClr val="bg2"/>
                </a:solidFill>
              </a:rPr>
            </a:br>
            <a:r>
              <a:rPr lang="en-US" sz="1800" b="1" dirty="0">
                <a:solidFill>
                  <a:schemeClr val="bg2"/>
                </a:solidFill>
              </a:rPr>
              <a:t>the scenarios</a:t>
            </a:r>
          </a:p>
        </p:txBody>
      </p:sp>
      <p:sp>
        <p:nvSpPr>
          <p:cNvPr id="45" name="Oval 21" descr="New_Color_MOONS-Blue"/>
          <p:cNvSpPr>
            <a:spLocks noChangeArrowheads="1"/>
          </p:cNvSpPr>
          <p:nvPr/>
        </p:nvSpPr>
        <p:spPr bwMode="gray">
          <a:xfrm>
            <a:off x="4032915" y="3069628"/>
            <a:ext cx="1048008" cy="1045172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17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Practices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96"/>
          <p:cNvSpPr/>
          <p:nvPr/>
        </p:nvSpPr>
        <p:spPr bwMode="auto">
          <a:xfrm>
            <a:off x="228600" y="1295400"/>
            <a:ext cx="8686800" cy="4876800"/>
          </a:xfrm>
          <a:prstGeom prst="ellipse">
            <a:avLst/>
          </a:prstGeom>
          <a:gradFill rotWithShape="1"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txBody>
          <a:bodyPr/>
          <a:lstStyle/>
          <a:p>
            <a:endParaRPr lang="en-US" dirty="0">
              <a:ea typeface="MS PGothic" pitchFamily="34" charset="-128"/>
            </a:endParaRPr>
          </a:p>
        </p:txBody>
      </p:sp>
      <p:grpSp>
        <p:nvGrpSpPr>
          <p:cNvPr id="56" name="Group 67"/>
          <p:cNvGrpSpPr>
            <a:grpSpLocks/>
          </p:cNvGrpSpPr>
          <p:nvPr/>
        </p:nvGrpSpPr>
        <p:grpSpPr bwMode="auto">
          <a:xfrm>
            <a:off x="228600" y="1320800"/>
            <a:ext cx="8686799" cy="4851400"/>
            <a:chOff x="-1540" y="816"/>
            <a:chExt cx="1540" cy="2776"/>
          </a:xfrm>
        </p:grpSpPr>
        <p:sp>
          <p:nvSpPr>
            <p:cNvPr id="57" name="Line 28"/>
            <p:cNvSpPr>
              <a:spLocks noChangeShapeType="1"/>
            </p:cNvSpPr>
            <p:nvPr/>
          </p:nvSpPr>
          <p:spPr bwMode="gray">
            <a:xfrm>
              <a:off x="-1540" y="22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gray">
            <a:xfrm>
              <a:off x="-1540" y="23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9" name="Line 30"/>
            <p:cNvSpPr>
              <a:spLocks noChangeShapeType="1"/>
            </p:cNvSpPr>
            <p:nvPr/>
          </p:nvSpPr>
          <p:spPr bwMode="gray">
            <a:xfrm>
              <a:off x="-1540" y="23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gray">
            <a:xfrm>
              <a:off x="-1540" y="24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gray">
            <a:xfrm>
              <a:off x="-1540" y="25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2" name="Line 33"/>
            <p:cNvSpPr>
              <a:spLocks noChangeShapeType="1"/>
            </p:cNvSpPr>
            <p:nvPr/>
          </p:nvSpPr>
          <p:spPr bwMode="gray">
            <a:xfrm>
              <a:off x="-1540" y="26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3" name="Line 34"/>
            <p:cNvSpPr>
              <a:spLocks noChangeShapeType="1"/>
            </p:cNvSpPr>
            <p:nvPr/>
          </p:nvSpPr>
          <p:spPr bwMode="gray">
            <a:xfrm>
              <a:off x="-1540" y="26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4" name="Line 35"/>
            <p:cNvSpPr>
              <a:spLocks noChangeShapeType="1"/>
            </p:cNvSpPr>
            <p:nvPr/>
          </p:nvSpPr>
          <p:spPr bwMode="gray">
            <a:xfrm>
              <a:off x="-1540" y="27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5" name="Line 36"/>
            <p:cNvSpPr>
              <a:spLocks noChangeShapeType="1"/>
            </p:cNvSpPr>
            <p:nvPr/>
          </p:nvSpPr>
          <p:spPr bwMode="gray">
            <a:xfrm>
              <a:off x="-1540" y="28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6" name="Line 37"/>
            <p:cNvSpPr>
              <a:spLocks noChangeShapeType="1"/>
            </p:cNvSpPr>
            <p:nvPr/>
          </p:nvSpPr>
          <p:spPr bwMode="gray">
            <a:xfrm>
              <a:off x="-1540" y="29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7" name="Line 38"/>
            <p:cNvSpPr>
              <a:spLocks noChangeShapeType="1"/>
            </p:cNvSpPr>
            <p:nvPr/>
          </p:nvSpPr>
          <p:spPr bwMode="gray">
            <a:xfrm>
              <a:off x="-1540" y="29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8" name="Line 39"/>
            <p:cNvSpPr>
              <a:spLocks noChangeShapeType="1"/>
            </p:cNvSpPr>
            <p:nvPr/>
          </p:nvSpPr>
          <p:spPr bwMode="gray">
            <a:xfrm>
              <a:off x="-1540" y="30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9" name="Line 40"/>
            <p:cNvSpPr>
              <a:spLocks noChangeShapeType="1"/>
            </p:cNvSpPr>
            <p:nvPr/>
          </p:nvSpPr>
          <p:spPr bwMode="gray">
            <a:xfrm>
              <a:off x="-1540" y="31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0" name="Line 41"/>
            <p:cNvSpPr>
              <a:spLocks noChangeShapeType="1"/>
            </p:cNvSpPr>
            <p:nvPr/>
          </p:nvSpPr>
          <p:spPr bwMode="gray">
            <a:xfrm>
              <a:off x="-1540" y="32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1" name="Line 42"/>
            <p:cNvSpPr>
              <a:spLocks noChangeShapeType="1"/>
            </p:cNvSpPr>
            <p:nvPr/>
          </p:nvSpPr>
          <p:spPr bwMode="gray">
            <a:xfrm>
              <a:off x="-1540" y="32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2" name="Line 43"/>
            <p:cNvSpPr>
              <a:spLocks noChangeShapeType="1"/>
            </p:cNvSpPr>
            <p:nvPr/>
          </p:nvSpPr>
          <p:spPr bwMode="gray">
            <a:xfrm>
              <a:off x="-1540" y="33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3" name="Line 44"/>
            <p:cNvSpPr>
              <a:spLocks noChangeShapeType="1"/>
            </p:cNvSpPr>
            <p:nvPr/>
          </p:nvSpPr>
          <p:spPr bwMode="gray">
            <a:xfrm>
              <a:off x="-1540" y="34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4" name="Line 45"/>
            <p:cNvSpPr>
              <a:spLocks noChangeShapeType="1"/>
            </p:cNvSpPr>
            <p:nvPr/>
          </p:nvSpPr>
          <p:spPr bwMode="gray">
            <a:xfrm>
              <a:off x="-1540" y="35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5" name="Line 46"/>
            <p:cNvSpPr>
              <a:spLocks noChangeShapeType="1"/>
            </p:cNvSpPr>
            <p:nvPr/>
          </p:nvSpPr>
          <p:spPr bwMode="gray">
            <a:xfrm>
              <a:off x="-1540" y="3592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6" name="Line 48"/>
            <p:cNvSpPr>
              <a:spLocks noChangeShapeType="1"/>
            </p:cNvSpPr>
            <p:nvPr/>
          </p:nvSpPr>
          <p:spPr bwMode="gray">
            <a:xfrm>
              <a:off x="-1540" y="8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9" name="Line 49"/>
            <p:cNvSpPr>
              <a:spLocks noChangeShapeType="1"/>
            </p:cNvSpPr>
            <p:nvPr/>
          </p:nvSpPr>
          <p:spPr bwMode="gray">
            <a:xfrm>
              <a:off x="-1540" y="8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0" name="Line 50"/>
            <p:cNvSpPr>
              <a:spLocks noChangeShapeType="1"/>
            </p:cNvSpPr>
            <p:nvPr/>
          </p:nvSpPr>
          <p:spPr bwMode="gray">
            <a:xfrm>
              <a:off x="-1540" y="9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1" name="Line 51"/>
            <p:cNvSpPr>
              <a:spLocks noChangeShapeType="1"/>
            </p:cNvSpPr>
            <p:nvPr/>
          </p:nvSpPr>
          <p:spPr bwMode="gray">
            <a:xfrm>
              <a:off x="-1540" y="10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2" name="Line 52"/>
            <p:cNvSpPr>
              <a:spLocks noChangeShapeType="1"/>
            </p:cNvSpPr>
            <p:nvPr/>
          </p:nvSpPr>
          <p:spPr bwMode="gray">
            <a:xfrm>
              <a:off x="-1540" y="11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3" name="Line 53"/>
            <p:cNvSpPr>
              <a:spLocks noChangeShapeType="1"/>
            </p:cNvSpPr>
            <p:nvPr/>
          </p:nvSpPr>
          <p:spPr bwMode="gray">
            <a:xfrm>
              <a:off x="-1540" y="11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4" name="Line 54"/>
            <p:cNvSpPr>
              <a:spLocks noChangeShapeType="1"/>
            </p:cNvSpPr>
            <p:nvPr/>
          </p:nvSpPr>
          <p:spPr bwMode="gray">
            <a:xfrm>
              <a:off x="-1540" y="12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5" name="Line 55"/>
            <p:cNvSpPr>
              <a:spLocks noChangeShapeType="1"/>
            </p:cNvSpPr>
            <p:nvPr/>
          </p:nvSpPr>
          <p:spPr bwMode="gray">
            <a:xfrm>
              <a:off x="-1540" y="13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6" name="Line 56"/>
            <p:cNvSpPr>
              <a:spLocks noChangeShapeType="1"/>
            </p:cNvSpPr>
            <p:nvPr/>
          </p:nvSpPr>
          <p:spPr bwMode="gray">
            <a:xfrm>
              <a:off x="-1540" y="14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7" name="Line 57"/>
            <p:cNvSpPr>
              <a:spLocks noChangeShapeType="1"/>
            </p:cNvSpPr>
            <p:nvPr/>
          </p:nvSpPr>
          <p:spPr bwMode="gray">
            <a:xfrm>
              <a:off x="-1540" y="14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8" name="Line 58"/>
            <p:cNvSpPr>
              <a:spLocks noChangeShapeType="1"/>
            </p:cNvSpPr>
            <p:nvPr/>
          </p:nvSpPr>
          <p:spPr bwMode="gray">
            <a:xfrm>
              <a:off x="-1540" y="15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9" name="Line 59"/>
            <p:cNvSpPr>
              <a:spLocks noChangeShapeType="1"/>
            </p:cNvSpPr>
            <p:nvPr/>
          </p:nvSpPr>
          <p:spPr bwMode="gray">
            <a:xfrm>
              <a:off x="-1540" y="16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90" name="Line 60"/>
            <p:cNvSpPr>
              <a:spLocks noChangeShapeType="1"/>
            </p:cNvSpPr>
            <p:nvPr/>
          </p:nvSpPr>
          <p:spPr bwMode="gray">
            <a:xfrm>
              <a:off x="-1540" y="17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91" name="Line 61"/>
            <p:cNvSpPr>
              <a:spLocks noChangeShapeType="1"/>
            </p:cNvSpPr>
            <p:nvPr/>
          </p:nvSpPr>
          <p:spPr bwMode="gray">
            <a:xfrm>
              <a:off x="-1540" y="17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92" name="Line 62"/>
            <p:cNvSpPr>
              <a:spLocks noChangeShapeType="1"/>
            </p:cNvSpPr>
            <p:nvPr/>
          </p:nvSpPr>
          <p:spPr bwMode="gray">
            <a:xfrm>
              <a:off x="-1540" y="18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93" name="Line 63"/>
            <p:cNvSpPr>
              <a:spLocks noChangeShapeType="1"/>
            </p:cNvSpPr>
            <p:nvPr/>
          </p:nvSpPr>
          <p:spPr bwMode="gray">
            <a:xfrm>
              <a:off x="-1540" y="19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94" name="Line 64"/>
            <p:cNvSpPr>
              <a:spLocks noChangeShapeType="1"/>
            </p:cNvSpPr>
            <p:nvPr/>
          </p:nvSpPr>
          <p:spPr bwMode="gray">
            <a:xfrm>
              <a:off x="-1540" y="20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95" name="Line 65"/>
            <p:cNvSpPr>
              <a:spLocks noChangeShapeType="1"/>
            </p:cNvSpPr>
            <p:nvPr/>
          </p:nvSpPr>
          <p:spPr bwMode="gray">
            <a:xfrm>
              <a:off x="-1540" y="20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96" name="Line 66"/>
            <p:cNvSpPr>
              <a:spLocks noChangeShapeType="1"/>
            </p:cNvSpPr>
            <p:nvPr/>
          </p:nvSpPr>
          <p:spPr bwMode="gray">
            <a:xfrm>
              <a:off x="-1540" y="21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</p:grpSp>
      <p:sp>
        <p:nvSpPr>
          <p:cNvPr id="33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LoanAdvance Marketing Toolkit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606425" y="2317750"/>
            <a:ext cx="2560638" cy="37052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/>
          <a:lstStyle/>
          <a:p>
            <a:pPr marL="285750" indent="-285750" eaLnBrk="0" hangingPunct="0">
              <a:spcBef>
                <a:spcPts val="1800"/>
              </a:spcBef>
              <a:buClr>
                <a:schemeClr val="tx1"/>
              </a:buClr>
              <a:buSzPct val="125000"/>
              <a:buFont typeface="Wingdings" pitchFamily="2" charset="2"/>
              <a:buChar char=""/>
              <a:defRPr/>
            </a:pPr>
            <a:r>
              <a:rPr lang="en-US" sz="1600" dirty="0">
                <a:solidFill>
                  <a:schemeClr val="bg2"/>
                </a:solidFill>
                <a:latin typeface="Arial" pitchFamily="34" charset="0"/>
              </a:rPr>
              <a:t>Education/Positioning Call</a:t>
            </a:r>
          </a:p>
          <a:p>
            <a:pPr marL="285750" indent="-285750" eaLnBrk="0" hangingPunct="0">
              <a:spcBef>
                <a:spcPts val="1800"/>
              </a:spcBef>
              <a:buClr>
                <a:schemeClr val="tx1"/>
              </a:buClr>
              <a:buSzPct val="125000"/>
              <a:buFont typeface="Wingdings" pitchFamily="2" charset="2"/>
              <a:buChar char=""/>
              <a:defRPr/>
            </a:pPr>
            <a:r>
              <a:rPr lang="en-US" sz="1600" dirty="0">
                <a:solidFill>
                  <a:schemeClr val="bg2"/>
                </a:solidFill>
                <a:latin typeface="Arial" pitchFamily="34" charset="0"/>
              </a:rPr>
              <a:t>Back Office Training</a:t>
            </a:r>
          </a:p>
          <a:p>
            <a:pPr marL="285750" indent="-285750" eaLnBrk="0" hangingPunct="0">
              <a:spcBef>
                <a:spcPts val="1800"/>
              </a:spcBef>
              <a:buClr>
                <a:schemeClr val="tx1"/>
              </a:buClr>
              <a:buSzPct val="125000"/>
              <a:buFont typeface="Wingdings" pitchFamily="2" charset="2"/>
              <a:buChar char=""/>
              <a:defRPr/>
            </a:pPr>
            <a:r>
              <a:rPr lang="en-US" sz="1600" dirty="0">
                <a:solidFill>
                  <a:schemeClr val="bg2"/>
                </a:solidFill>
                <a:latin typeface="Arial" pitchFamily="34" charset="0"/>
              </a:rPr>
              <a:t>On-Demand Presentation</a:t>
            </a:r>
          </a:p>
          <a:p>
            <a:pPr marL="285750" indent="-285750" eaLnBrk="0" hangingPunct="0">
              <a:spcBef>
                <a:spcPts val="1800"/>
              </a:spcBef>
              <a:buClr>
                <a:schemeClr val="tx1"/>
              </a:buClr>
              <a:buSzPct val="125000"/>
              <a:buFont typeface="Wingdings" pitchFamily="2" charset="2"/>
              <a:buChar char=""/>
              <a:defRPr/>
            </a:pPr>
            <a:r>
              <a:rPr lang="en-US" sz="1600" dirty="0">
                <a:solidFill>
                  <a:schemeClr val="bg2"/>
                </a:solidFill>
                <a:latin typeface="Arial" pitchFamily="34" charset="0"/>
              </a:rPr>
              <a:t>Introductory E-mail Announcement to </a:t>
            </a: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</a:rPr>
              <a:t>Advisors</a:t>
            </a:r>
            <a:endParaRPr lang="en-US" sz="1600" dirty="0">
              <a:solidFill>
                <a:schemeClr val="bg2"/>
              </a:solidFill>
              <a:latin typeface="Arial" pitchFamily="34" charset="0"/>
            </a:endParaRPr>
          </a:p>
          <a:p>
            <a:pPr marL="285750" indent="-285750" eaLnBrk="0" hangingPunct="0">
              <a:spcBef>
                <a:spcPts val="1800"/>
              </a:spcBef>
              <a:buClr>
                <a:schemeClr val="tx1"/>
              </a:buClr>
              <a:buSzPct val="125000"/>
              <a:buFont typeface="Wingdings" pitchFamily="2" charset="2"/>
              <a:buChar char=""/>
              <a:defRPr/>
            </a:pPr>
            <a:r>
              <a:rPr lang="en-US" sz="1600" dirty="0">
                <a:solidFill>
                  <a:schemeClr val="bg2"/>
                </a:solidFill>
                <a:latin typeface="Arial" pitchFamily="34" charset="0"/>
              </a:rPr>
              <a:t>User Guide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gray">
          <a:xfrm>
            <a:off x="3271838" y="2317750"/>
            <a:ext cx="2560637" cy="37052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/>
          <a:lstStyle/>
          <a:p>
            <a:pPr marL="285750" indent="-285750" eaLnBrk="0" hangingPunct="0">
              <a:spcBef>
                <a:spcPts val="1800"/>
              </a:spcBef>
              <a:buClr>
                <a:schemeClr val="tx1"/>
              </a:buClr>
              <a:buSzPct val="125000"/>
              <a:buFont typeface="Wingdings" pitchFamily="2" charset="2"/>
              <a:buChar char=""/>
              <a:defRPr/>
            </a:pPr>
            <a:r>
              <a:rPr lang="en-US" sz="1600" dirty="0">
                <a:solidFill>
                  <a:schemeClr val="bg2"/>
                </a:solidFill>
                <a:latin typeface="Arial" pitchFamily="34" charset="0"/>
              </a:rPr>
              <a:t>Education Call/Webcast </a:t>
            </a:r>
          </a:p>
          <a:p>
            <a:pPr marL="285750" indent="-285750" eaLnBrk="0" hangingPunct="0">
              <a:spcBef>
                <a:spcPts val="1800"/>
              </a:spcBef>
              <a:buClr>
                <a:schemeClr val="tx1"/>
              </a:buClr>
              <a:buSzPct val="125000"/>
              <a:buFont typeface="Wingdings" pitchFamily="2" charset="2"/>
              <a:buChar char=""/>
              <a:defRPr/>
            </a:pPr>
            <a:r>
              <a:rPr lang="en-US" sz="1600" dirty="0">
                <a:solidFill>
                  <a:schemeClr val="bg2"/>
                </a:solidFill>
                <a:latin typeface="Arial" pitchFamily="34" charset="0"/>
              </a:rPr>
              <a:t>Product Brochure </a:t>
            </a:r>
          </a:p>
          <a:p>
            <a:pPr marL="285750" indent="-285750" eaLnBrk="0" hangingPunct="0">
              <a:spcBef>
                <a:spcPts val="1800"/>
              </a:spcBef>
              <a:buClr>
                <a:schemeClr val="tx1"/>
              </a:buClr>
              <a:buSzPct val="125000"/>
              <a:buFont typeface="Wingdings" pitchFamily="2" charset="2"/>
              <a:buChar char=""/>
              <a:defRPr/>
            </a:pPr>
            <a:r>
              <a:rPr lang="en-US" sz="1600" dirty="0">
                <a:solidFill>
                  <a:schemeClr val="bg2"/>
                </a:solidFill>
                <a:latin typeface="Arial" pitchFamily="34" charset="0"/>
              </a:rPr>
              <a:t>Frequently Asked Questions on NetX360</a:t>
            </a:r>
          </a:p>
          <a:p>
            <a:pPr marL="285750" indent="-285750" eaLnBrk="0" hangingPunct="0">
              <a:spcBef>
                <a:spcPts val="1800"/>
              </a:spcBef>
              <a:buClr>
                <a:schemeClr val="tx1"/>
              </a:buClr>
              <a:buSzPct val="125000"/>
              <a:buFont typeface="Wingdings" pitchFamily="2" charset="2"/>
              <a:buChar char=""/>
              <a:defRPr/>
            </a:pPr>
            <a:r>
              <a:rPr lang="en-US" sz="1600" dirty="0">
                <a:solidFill>
                  <a:schemeClr val="bg2"/>
                </a:solidFill>
                <a:latin typeface="Arial" pitchFamily="34" charset="0"/>
              </a:rPr>
              <a:t>On-Demand Presentation</a:t>
            </a:r>
          </a:p>
          <a:p>
            <a:pPr marL="285750" indent="-285750" eaLnBrk="0" hangingPunct="0">
              <a:spcBef>
                <a:spcPts val="1800"/>
              </a:spcBef>
              <a:buClr>
                <a:schemeClr val="tx1"/>
              </a:buClr>
              <a:buSzPct val="125000"/>
              <a:buFont typeface="Wingdings" pitchFamily="2" charset="2"/>
              <a:buChar char=""/>
              <a:defRPr/>
            </a:pPr>
            <a:r>
              <a:rPr lang="en-US" sz="1600" dirty="0">
                <a:solidFill>
                  <a:schemeClr val="bg2"/>
                </a:solidFill>
                <a:latin typeface="Arial" pitchFamily="34" charset="0"/>
              </a:rPr>
              <a:t>Fact Sheet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gray">
          <a:xfrm>
            <a:off x="5938838" y="2317750"/>
            <a:ext cx="2560637" cy="37052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/>
          <a:lstStyle/>
          <a:p>
            <a:pPr marL="285750" indent="-285750" eaLnBrk="0" hangingPunct="0">
              <a:spcBef>
                <a:spcPts val="1800"/>
              </a:spcBef>
              <a:buClr>
                <a:schemeClr val="tx1"/>
              </a:buClr>
              <a:buSzPct val="125000"/>
              <a:buFont typeface="Wingdings" pitchFamily="2" charset="2"/>
              <a:buChar char=""/>
              <a:defRPr/>
            </a:pPr>
            <a:r>
              <a:rPr lang="en-US" sz="1600" dirty="0">
                <a:solidFill>
                  <a:schemeClr val="bg2"/>
                </a:solidFill>
                <a:latin typeface="Arial" pitchFamily="34" charset="0"/>
              </a:rPr>
              <a:t>Investor Brochure </a:t>
            </a: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</a:rPr>
              <a:t/>
            </a:r>
            <a:br>
              <a:rPr lang="en-US" sz="1600" dirty="0" smtClean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</a:rPr>
              <a:t>and </a:t>
            </a:r>
            <a:r>
              <a:rPr lang="en-US" sz="1600" dirty="0">
                <a:solidFill>
                  <a:schemeClr val="bg2"/>
                </a:solidFill>
                <a:latin typeface="Arial" pitchFamily="34" charset="0"/>
              </a:rPr>
              <a:t>Forms</a:t>
            </a:r>
          </a:p>
        </p:txBody>
      </p:sp>
      <p:sp>
        <p:nvSpPr>
          <p:cNvPr id="33801" name="Rectangle 12"/>
          <p:cNvSpPr>
            <a:spLocks noChangeArrowheads="1"/>
          </p:cNvSpPr>
          <p:nvPr/>
        </p:nvSpPr>
        <p:spPr bwMode="gray">
          <a:xfrm>
            <a:off x="5937249" y="1436688"/>
            <a:ext cx="2561909" cy="753096"/>
          </a:xfrm>
          <a:prstGeom prst="rect">
            <a:avLst/>
          </a:prstGeom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 b="1" dirty="0"/>
              <a:t>Materials for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Clients</a:t>
            </a:r>
            <a:endParaRPr lang="en-US" sz="1800" b="1" dirty="0"/>
          </a:p>
        </p:txBody>
      </p:sp>
      <p:grpSp>
        <p:nvGrpSpPr>
          <p:cNvPr id="33851" name="Group 75"/>
          <p:cNvGrpSpPr>
            <a:grpSpLocks/>
          </p:cNvGrpSpPr>
          <p:nvPr/>
        </p:nvGrpSpPr>
        <p:grpSpPr bwMode="auto">
          <a:xfrm>
            <a:off x="5832475" y="1550988"/>
            <a:ext cx="334963" cy="573087"/>
            <a:chOff x="3169642" y="1436689"/>
            <a:chExt cx="335558" cy="573087"/>
          </a:xfrm>
        </p:grpSpPr>
        <p:sp>
          <p:nvSpPr>
            <p:cNvPr id="77" name="AutoShape 20"/>
            <p:cNvSpPr>
              <a:spLocks noChangeArrowheads="1"/>
            </p:cNvSpPr>
            <p:nvPr/>
          </p:nvSpPr>
          <p:spPr bwMode="gray">
            <a:xfrm rot="10800000" flipH="1" flipV="1">
              <a:off x="3169642" y="1436689"/>
              <a:ext cx="335558" cy="573087"/>
            </a:xfrm>
            <a:prstGeom prst="homePlate">
              <a:avLst>
                <a:gd name="adj" fmla="val 70155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 dirty="0">
                <a:latin typeface="Arial" pitchFamily="34" charset="0"/>
              </a:endParaRPr>
            </a:p>
          </p:txBody>
        </p:sp>
        <p:sp>
          <p:nvSpPr>
            <p:cNvPr id="78" name="AutoShape 22"/>
            <p:cNvSpPr>
              <a:spLocks noChangeArrowheads="1"/>
            </p:cNvSpPr>
            <p:nvPr/>
          </p:nvSpPr>
          <p:spPr bwMode="gray">
            <a:xfrm>
              <a:off x="3169642" y="1436689"/>
              <a:ext cx="259223" cy="573087"/>
            </a:xfrm>
            <a:prstGeom prst="homePlate">
              <a:avLst>
                <a:gd name="adj" fmla="val 9393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 dirty="0">
                <a:latin typeface="Arial" pitchFamily="34" charset="0"/>
              </a:endParaRPr>
            </a:p>
          </p:txBody>
        </p:sp>
      </p:grpSp>
      <p:sp>
        <p:nvSpPr>
          <p:cNvPr id="33799" name="Rectangle 9"/>
          <p:cNvSpPr>
            <a:spLocks noChangeArrowheads="1"/>
          </p:cNvSpPr>
          <p:nvPr/>
        </p:nvSpPr>
        <p:spPr bwMode="gray">
          <a:xfrm>
            <a:off x="3270250" y="1436688"/>
            <a:ext cx="2561909" cy="753096"/>
          </a:xfrm>
          <a:prstGeom prst="rect">
            <a:avLst/>
          </a:prstGeom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 b="1" dirty="0"/>
              <a:t>Materials for </a:t>
            </a:r>
          </a:p>
          <a:p>
            <a:pPr algn="ctr" eaLnBrk="0" hangingPunct="0">
              <a:defRPr/>
            </a:pPr>
            <a:r>
              <a:rPr lang="en-US" sz="1800" b="1" dirty="0" smtClean="0"/>
              <a:t>Advisors</a:t>
            </a:r>
            <a:endParaRPr lang="en-US" sz="1800" b="1" dirty="0"/>
          </a:p>
        </p:txBody>
      </p:sp>
      <p:grpSp>
        <p:nvGrpSpPr>
          <p:cNvPr id="33848" name="Group 3"/>
          <p:cNvGrpSpPr>
            <a:grpSpLocks/>
          </p:cNvGrpSpPr>
          <p:nvPr/>
        </p:nvGrpSpPr>
        <p:grpSpPr bwMode="auto">
          <a:xfrm>
            <a:off x="3170238" y="1550988"/>
            <a:ext cx="334962" cy="573087"/>
            <a:chOff x="3169642" y="1436689"/>
            <a:chExt cx="335558" cy="573087"/>
          </a:xfrm>
        </p:grpSpPr>
        <p:sp>
          <p:nvSpPr>
            <p:cNvPr id="33803" name="AutoShape 20"/>
            <p:cNvSpPr>
              <a:spLocks noChangeArrowheads="1"/>
            </p:cNvSpPr>
            <p:nvPr/>
          </p:nvSpPr>
          <p:spPr bwMode="gray">
            <a:xfrm rot="10800000" flipH="1" flipV="1">
              <a:off x="3169642" y="1436689"/>
              <a:ext cx="335558" cy="573087"/>
            </a:xfrm>
            <a:prstGeom prst="homePlate">
              <a:avLst>
                <a:gd name="adj" fmla="val 70155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 dirty="0">
                <a:latin typeface="Arial" pitchFamily="34" charset="0"/>
              </a:endParaRPr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gray">
            <a:xfrm>
              <a:off x="3169642" y="1436689"/>
              <a:ext cx="259222" cy="573087"/>
            </a:xfrm>
            <a:prstGeom prst="homePlate">
              <a:avLst>
                <a:gd name="adj" fmla="val 9393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 dirty="0">
                <a:latin typeface="Arial" pitchFamily="34" charset="0"/>
              </a:endParaRPr>
            </a:p>
          </p:txBody>
        </p:sp>
      </p:grpSp>
      <p:sp>
        <p:nvSpPr>
          <p:cNvPr id="33796" name="Rectangle 6"/>
          <p:cNvSpPr>
            <a:spLocks noChangeArrowheads="1"/>
          </p:cNvSpPr>
          <p:nvPr/>
        </p:nvSpPr>
        <p:spPr bwMode="gray">
          <a:xfrm>
            <a:off x="606424" y="1436688"/>
            <a:ext cx="2561909" cy="753096"/>
          </a:xfrm>
          <a:prstGeom prst="rect">
            <a:avLst/>
          </a:prstGeom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800" b="1" dirty="0"/>
              <a:t>Materials for </a:t>
            </a:r>
          </a:p>
          <a:p>
            <a:pPr algn="ctr" eaLnBrk="0" hangingPunct="0">
              <a:defRPr/>
            </a:pPr>
            <a:r>
              <a:rPr lang="en-US" sz="1800" b="1" dirty="0"/>
              <a:t>Home Office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67"/>
          <p:cNvGrpSpPr>
            <a:grpSpLocks/>
          </p:cNvGrpSpPr>
          <p:nvPr/>
        </p:nvGrpSpPr>
        <p:grpSpPr bwMode="auto">
          <a:xfrm>
            <a:off x="228600" y="1320800"/>
            <a:ext cx="8686799" cy="4851400"/>
            <a:chOff x="-1540" y="816"/>
            <a:chExt cx="1540" cy="2776"/>
          </a:xfrm>
        </p:grpSpPr>
        <p:sp>
          <p:nvSpPr>
            <p:cNvPr id="97" name="Line 28"/>
            <p:cNvSpPr>
              <a:spLocks noChangeShapeType="1"/>
            </p:cNvSpPr>
            <p:nvPr/>
          </p:nvSpPr>
          <p:spPr bwMode="gray">
            <a:xfrm>
              <a:off x="-1540" y="22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gray">
            <a:xfrm>
              <a:off x="-1540" y="23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99" name="Line 30"/>
            <p:cNvSpPr>
              <a:spLocks noChangeShapeType="1"/>
            </p:cNvSpPr>
            <p:nvPr/>
          </p:nvSpPr>
          <p:spPr bwMode="gray">
            <a:xfrm>
              <a:off x="-1540" y="23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00" name="Line 31"/>
            <p:cNvSpPr>
              <a:spLocks noChangeShapeType="1"/>
            </p:cNvSpPr>
            <p:nvPr/>
          </p:nvSpPr>
          <p:spPr bwMode="gray">
            <a:xfrm>
              <a:off x="-1540" y="24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01" name="Line 32"/>
            <p:cNvSpPr>
              <a:spLocks noChangeShapeType="1"/>
            </p:cNvSpPr>
            <p:nvPr/>
          </p:nvSpPr>
          <p:spPr bwMode="gray">
            <a:xfrm>
              <a:off x="-1540" y="25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gray">
            <a:xfrm>
              <a:off x="-1540" y="26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03" name="Line 34"/>
            <p:cNvSpPr>
              <a:spLocks noChangeShapeType="1"/>
            </p:cNvSpPr>
            <p:nvPr/>
          </p:nvSpPr>
          <p:spPr bwMode="gray">
            <a:xfrm>
              <a:off x="-1540" y="26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04" name="Line 35"/>
            <p:cNvSpPr>
              <a:spLocks noChangeShapeType="1"/>
            </p:cNvSpPr>
            <p:nvPr/>
          </p:nvSpPr>
          <p:spPr bwMode="gray">
            <a:xfrm>
              <a:off x="-1540" y="27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05" name="Line 36"/>
            <p:cNvSpPr>
              <a:spLocks noChangeShapeType="1"/>
            </p:cNvSpPr>
            <p:nvPr/>
          </p:nvSpPr>
          <p:spPr bwMode="gray">
            <a:xfrm>
              <a:off x="-1540" y="28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06" name="Line 37"/>
            <p:cNvSpPr>
              <a:spLocks noChangeShapeType="1"/>
            </p:cNvSpPr>
            <p:nvPr/>
          </p:nvSpPr>
          <p:spPr bwMode="gray">
            <a:xfrm>
              <a:off x="-1540" y="29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07" name="Line 38"/>
            <p:cNvSpPr>
              <a:spLocks noChangeShapeType="1"/>
            </p:cNvSpPr>
            <p:nvPr/>
          </p:nvSpPr>
          <p:spPr bwMode="gray">
            <a:xfrm>
              <a:off x="-1540" y="29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08" name="Line 39"/>
            <p:cNvSpPr>
              <a:spLocks noChangeShapeType="1"/>
            </p:cNvSpPr>
            <p:nvPr/>
          </p:nvSpPr>
          <p:spPr bwMode="gray">
            <a:xfrm>
              <a:off x="-1540" y="30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09" name="Line 40"/>
            <p:cNvSpPr>
              <a:spLocks noChangeShapeType="1"/>
            </p:cNvSpPr>
            <p:nvPr/>
          </p:nvSpPr>
          <p:spPr bwMode="gray">
            <a:xfrm>
              <a:off x="-1540" y="31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10" name="Line 41"/>
            <p:cNvSpPr>
              <a:spLocks noChangeShapeType="1"/>
            </p:cNvSpPr>
            <p:nvPr/>
          </p:nvSpPr>
          <p:spPr bwMode="gray">
            <a:xfrm>
              <a:off x="-1540" y="32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11" name="Line 42"/>
            <p:cNvSpPr>
              <a:spLocks noChangeShapeType="1"/>
            </p:cNvSpPr>
            <p:nvPr/>
          </p:nvSpPr>
          <p:spPr bwMode="gray">
            <a:xfrm>
              <a:off x="-1540" y="32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12" name="Line 43"/>
            <p:cNvSpPr>
              <a:spLocks noChangeShapeType="1"/>
            </p:cNvSpPr>
            <p:nvPr/>
          </p:nvSpPr>
          <p:spPr bwMode="gray">
            <a:xfrm>
              <a:off x="-1540" y="33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13" name="Line 44"/>
            <p:cNvSpPr>
              <a:spLocks noChangeShapeType="1"/>
            </p:cNvSpPr>
            <p:nvPr/>
          </p:nvSpPr>
          <p:spPr bwMode="gray">
            <a:xfrm>
              <a:off x="-1540" y="34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14" name="Line 45"/>
            <p:cNvSpPr>
              <a:spLocks noChangeShapeType="1"/>
            </p:cNvSpPr>
            <p:nvPr/>
          </p:nvSpPr>
          <p:spPr bwMode="gray">
            <a:xfrm>
              <a:off x="-1540" y="35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gray">
            <a:xfrm>
              <a:off x="-1540" y="3592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16" name="Line 48"/>
            <p:cNvSpPr>
              <a:spLocks noChangeShapeType="1"/>
            </p:cNvSpPr>
            <p:nvPr/>
          </p:nvSpPr>
          <p:spPr bwMode="gray">
            <a:xfrm>
              <a:off x="-1540" y="8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17" name="Line 49"/>
            <p:cNvSpPr>
              <a:spLocks noChangeShapeType="1"/>
            </p:cNvSpPr>
            <p:nvPr/>
          </p:nvSpPr>
          <p:spPr bwMode="gray">
            <a:xfrm>
              <a:off x="-1540" y="8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18" name="Line 50"/>
            <p:cNvSpPr>
              <a:spLocks noChangeShapeType="1"/>
            </p:cNvSpPr>
            <p:nvPr/>
          </p:nvSpPr>
          <p:spPr bwMode="gray">
            <a:xfrm>
              <a:off x="-1540" y="9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19" name="Line 51"/>
            <p:cNvSpPr>
              <a:spLocks noChangeShapeType="1"/>
            </p:cNvSpPr>
            <p:nvPr/>
          </p:nvSpPr>
          <p:spPr bwMode="gray">
            <a:xfrm>
              <a:off x="-1540" y="10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20" name="Line 52"/>
            <p:cNvSpPr>
              <a:spLocks noChangeShapeType="1"/>
            </p:cNvSpPr>
            <p:nvPr/>
          </p:nvSpPr>
          <p:spPr bwMode="gray">
            <a:xfrm>
              <a:off x="-1540" y="11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21" name="Line 53"/>
            <p:cNvSpPr>
              <a:spLocks noChangeShapeType="1"/>
            </p:cNvSpPr>
            <p:nvPr/>
          </p:nvSpPr>
          <p:spPr bwMode="gray">
            <a:xfrm>
              <a:off x="-1540" y="11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22" name="Line 54"/>
            <p:cNvSpPr>
              <a:spLocks noChangeShapeType="1"/>
            </p:cNvSpPr>
            <p:nvPr/>
          </p:nvSpPr>
          <p:spPr bwMode="gray">
            <a:xfrm>
              <a:off x="-1540" y="12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23" name="Line 55"/>
            <p:cNvSpPr>
              <a:spLocks noChangeShapeType="1"/>
            </p:cNvSpPr>
            <p:nvPr/>
          </p:nvSpPr>
          <p:spPr bwMode="gray">
            <a:xfrm>
              <a:off x="-1540" y="13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24" name="Line 56"/>
            <p:cNvSpPr>
              <a:spLocks noChangeShapeType="1"/>
            </p:cNvSpPr>
            <p:nvPr/>
          </p:nvSpPr>
          <p:spPr bwMode="gray">
            <a:xfrm>
              <a:off x="-1540" y="14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25" name="Line 57"/>
            <p:cNvSpPr>
              <a:spLocks noChangeShapeType="1"/>
            </p:cNvSpPr>
            <p:nvPr/>
          </p:nvSpPr>
          <p:spPr bwMode="gray">
            <a:xfrm>
              <a:off x="-1540" y="14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26" name="Line 58"/>
            <p:cNvSpPr>
              <a:spLocks noChangeShapeType="1"/>
            </p:cNvSpPr>
            <p:nvPr/>
          </p:nvSpPr>
          <p:spPr bwMode="gray">
            <a:xfrm>
              <a:off x="-1540" y="15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27" name="Line 59"/>
            <p:cNvSpPr>
              <a:spLocks noChangeShapeType="1"/>
            </p:cNvSpPr>
            <p:nvPr/>
          </p:nvSpPr>
          <p:spPr bwMode="gray">
            <a:xfrm>
              <a:off x="-1540" y="16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28" name="Line 60"/>
            <p:cNvSpPr>
              <a:spLocks noChangeShapeType="1"/>
            </p:cNvSpPr>
            <p:nvPr/>
          </p:nvSpPr>
          <p:spPr bwMode="gray">
            <a:xfrm>
              <a:off x="-1540" y="17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29" name="Line 61"/>
            <p:cNvSpPr>
              <a:spLocks noChangeShapeType="1"/>
            </p:cNvSpPr>
            <p:nvPr/>
          </p:nvSpPr>
          <p:spPr bwMode="gray">
            <a:xfrm>
              <a:off x="-1540" y="17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30" name="Line 62"/>
            <p:cNvSpPr>
              <a:spLocks noChangeShapeType="1"/>
            </p:cNvSpPr>
            <p:nvPr/>
          </p:nvSpPr>
          <p:spPr bwMode="gray">
            <a:xfrm>
              <a:off x="-1540" y="18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31" name="Line 63"/>
            <p:cNvSpPr>
              <a:spLocks noChangeShapeType="1"/>
            </p:cNvSpPr>
            <p:nvPr/>
          </p:nvSpPr>
          <p:spPr bwMode="gray">
            <a:xfrm>
              <a:off x="-1540" y="19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32" name="Line 64"/>
            <p:cNvSpPr>
              <a:spLocks noChangeShapeType="1"/>
            </p:cNvSpPr>
            <p:nvPr/>
          </p:nvSpPr>
          <p:spPr bwMode="gray">
            <a:xfrm>
              <a:off x="-1540" y="20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33" name="Line 65"/>
            <p:cNvSpPr>
              <a:spLocks noChangeShapeType="1"/>
            </p:cNvSpPr>
            <p:nvPr/>
          </p:nvSpPr>
          <p:spPr bwMode="gray">
            <a:xfrm>
              <a:off x="-1540" y="20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134" name="Line 66"/>
            <p:cNvSpPr>
              <a:spLocks noChangeShapeType="1"/>
            </p:cNvSpPr>
            <p:nvPr/>
          </p:nvSpPr>
          <p:spPr bwMode="gray">
            <a:xfrm>
              <a:off x="-1540" y="21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</p:grpSp>
      <p:sp>
        <p:nvSpPr>
          <p:cNvPr id="94" name="Content Placeholder 1"/>
          <p:cNvSpPr txBox="1">
            <a:spLocks/>
          </p:cNvSpPr>
          <p:nvPr/>
        </p:nvSpPr>
        <p:spPr bwMode="gray">
          <a:xfrm>
            <a:off x="2971800" y="1794346"/>
            <a:ext cx="5540375" cy="39043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House all approved marketing documents on your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corporate intranet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launch e-mail to introduce LoanAdvance to advisors</a:t>
            </a:r>
          </a:p>
          <a:p>
            <a:pPr marL="460375" marR="0" lvl="1" indent="-17621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Include a link to on-demand presentation</a:t>
            </a:r>
          </a:p>
          <a:p>
            <a:pPr marL="460375" marR="0" lvl="1" indent="-17621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Include marketing materials and forms</a:t>
            </a:r>
          </a:p>
          <a:p>
            <a:pPr marL="171450" indent="-171450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Coordinate internal sales or operational training calls </a:t>
            </a:r>
            <a:r>
              <a:rPr lang="en-US" sz="1600" kern="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1600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+mn-lt"/>
              </a:rPr>
              <a:t>with </a:t>
            </a:r>
            <a:r>
              <a:rPr lang="en-US" sz="1600" kern="0" dirty="0">
                <a:solidFill>
                  <a:schemeClr val="bg1"/>
                </a:solidFill>
                <a:latin typeface="+mn-lt"/>
              </a:rPr>
              <a:t>Pershing Financial Solutions Consultants</a:t>
            </a:r>
          </a:p>
          <a:p>
            <a:pPr marL="171450" indent="-171450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Assign a dedicated champion to meet firm goals</a:t>
            </a:r>
          </a:p>
          <a:p>
            <a:pPr marL="171450" indent="-171450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Provide Fact Sheet to help advisors with positioning</a:t>
            </a:r>
          </a:p>
          <a:p>
            <a:pPr marL="171450" indent="-171450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Share success stories</a:t>
            </a:r>
          </a:p>
          <a:p>
            <a:pPr marL="171450" indent="-171450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Follow up with key producers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261556"/>
            <a:ext cx="690721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00B2EF"/>
              </a:buClr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Any solicitation must meet your firm's internal compliance and legal restrictions.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Additional Opportunities to Increase Adoption</a:t>
            </a:r>
            <a:endParaRPr lang="en-US" dirty="0"/>
          </a:p>
        </p:txBody>
      </p:sp>
      <p:grpSp>
        <p:nvGrpSpPr>
          <p:cNvPr id="150" name="Group 15"/>
          <p:cNvGrpSpPr>
            <a:grpSpLocks/>
          </p:cNvGrpSpPr>
          <p:nvPr/>
        </p:nvGrpSpPr>
        <p:grpSpPr bwMode="auto">
          <a:xfrm rot="10800000">
            <a:off x="228600" y="1524000"/>
            <a:ext cx="2380688" cy="4445000"/>
            <a:chOff x="-1131687" y="2584117"/>
            <a:chExt cx="941165" cy="3273629"/>
          </a:xfrm>
        </p:grpSpPr>
        <p:sp>
          <p:nvSpPr>
            <p:cNvPr id="151" name="AutoShape 19"/>
            <p:cNvSpPr>
              <a:spLocks noChangeArrowheads="1"/>
            </p:cNvSpPr>
            <p:nvPr/>
          </p:nvSpPr>
          <p:spPr bwMode="gray">
            <a:xfrm rot="10800000" flipV="1">
              <a:off x="-1131686" y="2584117"/>
              <a:ext cx="941164" cy="3273629"/>
            </a:xfrm>
            <a:prstGeom prst="homePlate">
              <a:avLst>
                <a:gd name="adj" fmla="val 10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3"/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52" name="AutoShape 20"/>
            <p:cNvSpPr>
              <a:spLocks noChangeArrowheads="1"/>
            </p:cNvSpPr>
            <p:nvPr/>
          </p:nvSpPr>
          <p:spPr bwMode="gray">
            <a:xfrm rot="10800000" flipV="1">
              <a:off x="-1131687" y="3560352"/>
              <a:ext cx="941165" cy="1321158"/>
            </a:xfrm>
            <a:prstGeom prst="homePlate">
              <a:avLst>
                <a:gd name="adj" fmla="val 171489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3" name="Rectangle 152"/>
          <p:cNvSpPr/>
          <p:nvPr/>
        </p:nvSpPr>
        <p:spPr>
          <a:xfrm rot="16200000">
            <a:off x="654975" y="3700241"/>
            <a:ext cx="4268971" cy="925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228600" y="1295399"/>
            <a:ext cx="8686800" cy="48768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2327526"/>
            <a:ext cx="8686800" cy="923180"/>
            <a:chOff x="228600" y="1690093"/>
            <a:chExt cx="8686800" cy="923180"/>
          </a:xfrm>
        </p:grpSpPr>
        <p:sp>
          <p:nvSpPr>
            <p:cNvPr id="101" name="Line 43"/>
            <p:cNvSpPr>
              <a:spLocks noChangeShapeType="1"/>
            </p:cNvSpPr>
            <p:nvPr/>
          </p:nvSpPr>
          <p:spPr bwMode="gray">
            <a:xfrm>
              <a:off x="228600" y="1690093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44"/>
            <p:cNvSpPr>
              <a:spLocks noChangeShapeType="1"/>
            </p:cNvSpPr>
            <p:nvPr/>
          </p:nvSpPr>
          <p:spPr bwMode="gray">
            <a:xfrm>
              <a:off x="228600" y="1822215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45"/>
            <p:cNvSpPr>
              <a:spLocks noChangeShapeType="1"/>
            </p:cNvSpPr>
            <p:nvPr/>
          </p:nvSpPr>
          <p:spPr bwMode="gray">
            <a:xfrm>
              <a:off x="228600" y="1954337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46"/>
            <p:cNvSpPr>
              <a:spLocks noChangeShapeType="1"/>
            </p:cNvSpPr>
            <p:nvPr/>
          </p:nvSpPr>
          <p:spPr bwMode="gray">
            <a:xfrm>
              <a:off x="228600" y="2084786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47"/>
            <p:cNvSpPr>
              <a:spLocks noChangeShapeType="1"/>
            </p:cNvSpPr>
            <p:nvPr/>
          </p:nvSpPr>
          <p:spPr bwMode="gray">
            <a:xfrm>
              <a:off x="228600" y="2216908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48"/>
            <p:cNvSpPr>
              <a:spLocks noChangeShapeType="1"/>
            </p:cNvSpPr>
            <p:nvPr/>
          </p:nvSpPr>
          <p:spPr bwMode="gray">
            <a:xfrm>
              <a:off x="228600" y="2349030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49"/>
            <p:cNvSpPr>
              <a:spLocks noChangeShapeType="1"/>
            </p:cNvSpPr>
            <p:nvPr/>
          </p:nvSpPr>
          <p:spPr bwMode="gray">
            <a:xfrm>
              <a:off x="228600" y="2481151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50"/>
            <p:cNvSpPr>
              <a:spLocks noChangeShapeType="1"/>
            </p:cNvSpPr>
            <p:nvPr/>
          </p:nvSpPr>
          <p:spPr bwMode="gray">
            <a:xfrm>
              <a:off x="228600" y="2613273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4093916"/>
            <a:ext cx="8686800" cy="921508"/>
            <a:chOff x="228600" y="3272210"/>
            <a:chExt cx="8686800" cy="921508"/>
          </a:xfrm>
        </p:grpSpPr>
        <p:sp>
          <p:nvSpPr>
            <p:cNvPr id="97" name="Line 20"/>
            <p:cNvSpPr>
              <a:spLocks noChangeShapeType="1"/>
            </p:cNvSpPr>
            <p:nvPr/>
          </p:nvSpPr>
          <p:spPr bwMode="gray">
            <a:xfrm>
              <a:off x="228600" y="3799025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1"/>
            <p:cNvSpPr>
              <a:spLocks noChangeShapeType="1"/>
            </p:cNvSpPr>
            <p:nvPr/>
          </p:nvSpPr>
          <p:spPr bwMode="gray">
            <a:xfrm>
              <a:off x="228600" y="3931147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gray">
            <a:xfrm>
              <a:off x="228600" y="4063268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gray">
            <a:xfrm>
              <a:off x="228600" y="4193718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55"/>
            <p:cNvSpPr>
              <a:spLocks noChangeShapeType="1"/>
            </p:cNvSpPr>
            <p:nvPr/>
          </p:nvSpPr>
          <p:spPr bwMode="gray">
            <a:xfrm>
              <a:off x="228600" y="3272210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56"/>
            <p:cNvSpPr>
              <a:spLocks noChangeShapeType="1"/>
            </p:cNvSpPr>
            <p:nvPr/>
          </p:nvSpPr>
          <p:spPr bwMode="gray">
            <a:xfrm>
              <a:off x="228600" y="3402659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57"/>
            <p:cNvSpPr>
              <a:spLocks noChangeShapeType="1"/>
            </p:cNvSpPr>
            <p:nvPr/>
          </p:nvSpPr>
          <p:spPr bwMode="gray">
            <a:xfrm>
              <a:off x="228600" y="3534781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58"/>
            <p:cNvSpPr>
              <a:spLocks noChangeShapeType="1"/>
            </p:cNvSpPr>
            <p:nvPr/>
          </p:nvSpPr>
          <p:spPr bwMode="gray">
            <a:xfrm>
              <a:off x="228600" y="3666903"/>
              <a:ext cx="8686800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" name="Rectangle 30"/>
          <p:cNvSpPr>
            <a:spLocks noChangeArrowheads="1"/>
          </p:cNvSpPr>
          <p:nvPr/>
        </p:nvSpPr>
        <p:spPr bwMode="auto">
          <a:xfrm>
            <a:off x="457200" y="4060958"/>
            <a:ext cx="2438400" cy="987425"/>
          </a:xfrm>
          <a:prstGeom prst="homePlate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2000" b="1" dirty="0">
                <a:solidFill>
                  <a:srgbClr val="FFFFFF"/>
                </a:solidFill>
                <a:latin typeface="+mn-lt"/>
              </a:rPr>
              <a:t>Marketing, </a:t>
            </a:r>
            <a:r>
              <a:rPr lang="en-US" sz="2000" b="1" dirty="0" smtClean="0">
                <a:solidFill>
                  <a:srgbClr val="FFFFFF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latin typeface="+mn-lt"/>
              </a:rPr>
            </a:br>
            <a:r>
              <a:rPr lang="en-US" sz="2000" b="1" dirty="0" smtClean="0">
                <a:solidFill>
                  <a:srgbClr val="FFFFFF"/>
                </a:solidFill>
                <a:latin typeface="+mn-lt"/>
              </a:rPr>
              <a:t>Positioning</a:t>
            </a:r>
            <a:r>
              <a:rPr lang="en-US" sz="2000" b="1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2000" b="1" dirty="0" smtClean="0">
                <a:solidFill>
                  <a:srgbClr val="FFFFFF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latin typeface="+mn-lt"/>
              </a:rPr>
            </a:br>
            <a:r>
              <a:rPr lang="en-US" sz="2000" b="1" dirty="0" smtClean="0">
                <a:solidFill>
                  <a:srgbClr val="FFFFFF"/>
                </a:solidFill>
                <a:latin typeface="+mn-lt"/>
              </a:rPr>
              <a:t>Prospecting</a:t>
            </a:r>
            <a:endParaRPr lang="en-US" sz="20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5" name="Rectangle 34"/>
          <p:cNvSpPr>
            <a:spLocks noChangeArrowheads="1"/>
          </p:cNvSpPr>
          <p:nvPr/>
        </p:nvSpPr>
        <p:spPr bwMode="auto">
          <a:xfrm>
            <a:off x="457200" y="2295404"/>
            <a:ext cx="2438400" cy="987425"/>
          </a:xfrm>
          <a:prstGeom prst="homePlate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2000" b="1" dirty="0">
                <a:solidFill>
                  <a:srgbClr val="FFFFFF"/>
                </a:solidFill>
                <a:latin typeface="+mn-lt"/>
              </a:rPr>
              <a:t>Operations </a:t>
            </a:r>
            <a:r>
              <a:rPr lang="en-US" sz="2000" b="1" dirty="0" smtClean="0">
                <a:solidFill>
                  <a:srgbClr val="FFFFFF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latin typeface="+mn-lt"/>
              </a:rPr>
            </a:br>
            <a:r>
              <a:rPr lang="en-US" sz="2000" b="1" dirty="0" smtClean="0">
                <a:solidFill>
                  <a:srgbClr val="FFFFFF"/>
                </a:solidFill>
                <a:latin typeface="+mn-lt"/>
              </a:rPr>
              <a:t>Support</a:t>
            </a:r>
            <a:endParaRPr lang="en-US" sz="20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6" name="AutoShape 19"/>
          <p:cNvSpPr>
            <a:spLocks noChangeArrowheads="1"/>
          </p:cNvSpPr>
          <p:nvPr/>
        </p:nvSpPr>
        <p:spPr bwMode="gray">
          <a:xfrm rot="10800000" flipH="1" flipV="1">
            <a:off x="2362200" y="2423356"/>
            <a:ext cx="457200" cy="731520"/>
          </a:xfrm>
          <a:prstGeom prst="homePlate">
            <a:avLst>
              <a:gd name="adj" fmla="val 100000"/>
            </a:avLst>
          </a:prstGeom>
          <a:gradFill rotWithShape="1">
            <a:gsLst>
              <a:gs pos="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7" name="AutoShape 19"/>
          <p:cNvSpPr>
            <a:spLocks noChangeArrowheads="1"/>
          </p:cNvSpPr>
          <p:nvPr/>
        </p:nvSpPr>
        <p:spPr bwMode="gray">
          <a:xfrm rot="10800000" flipH="1" flipV="1">
            <a:off x="2362200" y="4188910"/>
            <a:ext cx="457200" cy="731520"/>
          </a:xfrm>
          <a:prstGeom prst="homePlate">
            <a:avLst>
              <a:gd name="adj" fmla="val 100000"/>
            </a:avLst>
          </a:prstGeom>
          <a:gradFill rotWithShape="1">
            <a:gsLst>
              <a:gs pos="0">
                <a:schemeClr val="accent3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89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</a:t>
            </a:r>
          </a:p>
        </p:txBody>
      </p:sp>
      <p:sp>
        <p:nvSpPr>
          <p:cNvPr id="39005" name="Text Box 11"/>
          <p:cNvSpPr txBox="1">
            <a:spLocks noChangeArrowheads="1"/>
          </p:cNvSpPr>
          <p:nvPr/>
        </p:nvSpPr>
        <p:spPr bwMode="auto">
          <a:xfrm>
            <a:off x="3048000" y="2173563"/>
            <a:ext cx="5486400" cy="123110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marL="182880" indent="-18288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Corporate Executive Services Customer Service: </a:t>
            </a:r>
            <a:br>
              <a:rPr lang="en-US" dirty="0"/>
            </a:br>
            <a:r>
              <a:rPr lang="en-US" dirty="0"/>
              <a:t>(877) 778-7248</a:t>
            </a:r>
          </a:p>
          <a:p>
            <a:r>
              <a:rPr lang="en-US" dirty="0"/>
              <a:t>Monday – Friday 9 a.m. (ET) to 5 p.m. (ET)</a:t>
            </a:r>
          </a:p>
          <a:p>
            <a:r>
              <a:rPr lang="en-US" dirty="0"/>
              <a:t>E-mail: CES_DEPT@pershing.com</a:t>
            </a:r>
          </a:p>
        </p:txBody>
      </p:sp>
      <p:sp>
        <p:nvSpPr>
          <p:cNvPr id="39006" name="Text Box 11"/>
          <p:cNvSpPr txBox="1">
            <a:spLocks noChangeArrowheads="1"/>
          </p:cNvSpPr>
          <p:nvPr/>
        </p:nvSpPr>
        <p:spPr bwMode="auto">
          <a:xfrm>
            <a:off x="3048000" y="3868997"/>
            <a:ext cx="5486400" cy="137134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marL="182880" indent="-18288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Amit Khanna – Solutions Manager</a:t>
            </a:r>
          </a:p>
          <a:p>
            <a:r>
              <a:rPr lang="en-US"/>
              <a:t>(201) 413-2998</a:t>
            </a:r>
          </a:p>
          <a:p>
            <a:r>
              <a:rPr lang="en-US"/>
              <a:t>E-mail: akhanna@pershing.com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899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355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67"/>
          <p:cNvGrpSpPr>
            <a:grpSpLocks/>
          </p:cNvGrpSpPr>
          <p:nvPr/>
        </p:nvGrpSpPr>
        <p:grpSpPr bwMode="auto">
          <a:xfrm>
            <a:off x="228600" y="1320800"/>
            <a:ext cx="8686799" cy="4851400"/>
            <a:chOff x="-1540" y="816"/>
            <a:chExt cx="1540" cy="2776"/>
          </a:xfrm>
        </p:grpSpPr>
        <p:sp>
          <p:nvSpPr>
            <p:cNvPr id="53" name="Line 28"/>
            <p:cNvSpPr>
              <a:spLocks noChangeShapeType="1"/>
            </p:cNvSpPr>
            <p:nvPr/>
          </p:nvSpPr>
          <p:spPr bwMode="gray">
            <a:xfrm>
              <a:off x="-1540" y="22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gray">
            <a:xfrm>
              <a:off x="-1540" y="23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5" name="Line 30"/>
            <p:cNvSpPr>
              <a:spLocks noChangeShapeType="1"/>
            </p:cNvSpPr>
            <p:nvPr/>
          </p:nvSpPr>
          <p:spPr bwMode="gray">
            <a:xfrm>
              <a:off x="-1540" y="23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6" name="Line 31"/>
            <p:cNvSpPr>
              <a:spLocks noChangeShapeType="1"/>
            </p:cNvSpPr>
            <p:nvPr/>
          </p:nvSpPr>
          <p:spPr bwMode="gray">
            <a:xfrm>
              <a:off x="-1540" y="24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7" name="Line 32"/>
            <p:cNvSpPr>
              <a:spLocks noChangeShapeType="1"/>
            </p:cNvSpPr>
            <p:nvPr/>
          </p:nvSpPr>
          <p:spPr bwMode="gray">
            <a:xfrm>
              <a:off x="-1540" y="25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gray">
            <a:xfrm>
              <a:off x="-1540" y="26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gray">
            <a:xfrm>
              <a:off x="-1540" y="26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0" name="Line 35"/>
            <p:cNvSpPr>
              <a:spLocks noChangeShapeType="1"/>
            </p:cNvSpPr>
            <p:nvPr/>
          </p:nvSpPr>
          <p:spPr bwMode="gray">
            <a:xfrm>
              <a:off x="-1540" y="27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1" name="Line 36"/>
            <p:cNvSpPr>
              <a:spLocks noChangeShapeType="1"/>
            </p:cNvSpPr>
            <p:nvPr/>
          </p:nvSpPr>
          <p:spPr bwMode="gray">
            <a:xfrm>
              <a:off x="-1540" y="28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2" name="Line 37"/>
            <p:cNvSpPr>
              <a:spLocks noChangeShapeType="1"/>
            </p:cNvSpPr>
            <p:nvPr/>
          </p:nvSpPr>
          <p:spPr bwMode="gray">
            <a:xfrm>
              <a:off x="-1540" y="29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gray">
            <a:xfrm>
              <a:off x="-1540" y="29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4" name="Line 39"/>
            <p:cNvSpPr>
              <a:spLocks noChangeShapeType="1"/>
            </p:cNvSpPr>
            <p:nvPr/>
          </p:nvSpPr>
          <p:spPr bwMode="gray">
            <a:xfrm>
              <a:off x="-1540" y="30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5" name="Line 40"/>
            <p:cNvSpPr>
              <a:spLocks noChangeShapeType="1"/>
            </p:cNvSpPr>
            <p:nvPr/>
          </p:nvSpPr>
          <p:spPr bwMode="gray">
            <a:xfrm>
              <a:off x="-1540" y="31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6" name="Line 41"/>
            <p:cNvSpPr>
              <a:spLocks noChangeShapeType="1"/>
            </p:cNvSpPr>
            <p:nvPr/>
          </p:nvSpPr>
          <p:spPr bwMode="gray">
            <a:xfrm>
              <a:off x="-1540" y="32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7" name="Line 42"/>
            <p:cNvSpPr>
              <a:spLocks noChangeShapeType="1"/>
            </p:cNvSpPr>
            <p:nvPr/>
          </p:nvSpPr>
          <p:spPr bwMode="gray">
            <a:xfrm>
              <a:off x="-1540" y="32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8" name="Line 43"/>
            <p:cNvSpPr>
              <a:spLocks noChangeShapeType="1"/>
            </p:cNvSpPr>
            <p:nvPr/>
          </p:nvSpPr>
          <p:spPr bwMode="gray">
            <a:xfrm>
              <a:off x="-1540" y="33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9" name="Line 44"/>
            <p:cNvSpPr>
              <a:spLocks noChangeShapeType="1"/>
            </p:cNvSpPr>
            <p:nvPr/>
          </p:nvSpPr>
          <p:spPr bwMode="gray">
            <a:xfrm>
              <a:off x="-1540" y="34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0" name="Line 45"/>
            <p:cNvSpPr>
              <a:spLocks noChangeShapeType="1"/>
            </p:cNvSpPr>
            <p:nvPr/>
          </p:nvSpPr>
          <p:spPr bwMode="gray">
            <a:xfrm>
              <a:off x="-1540" y="35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1" name="Line 46"/>
            <p:cNvSpPr>
              <a:spLocks noChangeShapeType="1"/>
            </p:cNvSpPr>
            <p:nvPr/>
          </p:nvSpPr>
          <p:spPr bwMode="gray">
            <a:xfrm>
              <a:off x="-1540" y="3592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2" name="Line 48"/>
            <p:cNvSpPr>
              <a:spLocks noChangeShapeType="1"/>
            </p:cNvSpPr>
            <p:nvPr/>
          </p:nvSpPr>
          <p:spPr bwMode="gray">
            <a:xfrm>
              <a:off x="-1540" y="8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3" name="Line 49"/>
            <p:cNvSpPr>
              <a:spLocks noChangeShapeType="1"/>
            </p:cNvSpPr>
            <p:nvPr/>
          </p:nvSpPr>
          <p:spPr bwMode="gray">
            <a:xfrm>
              <a:off x="-1540" y="8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4" name="Line 50"/>
            <p:cNvSpPr>
              <a:spLocks noChangeShapeType="1"/>
            </p:cNvSpPr>
            <p:nvPr/>
          </p:nvSpPr>
          <p:spPr bwMode="gray">
            <a:xfrm>
              <a:off x="-1540" y="9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5" name="Line 51"/>
            <p:cNvSpPr>
              <a:spLocks noChangeShapeType="1"/>
            </p:cNvSpPr>
            <p:nvPr/>
          </p:nvSpPr>
          <p:spPr bwMode="gray">
            <a:xfrm>
              <a:off x="-1540" y="10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6" name="Line 52"/>
            <p:cNvSpPr>
              <a:spLocks noChangeShapeType="1"/>
            </p:cNvSpPr>
            <p:nvPr/>
          </p:nvSpPr>
          <p:spPr bwMode="gray">
            <a:xfrm>
              <a:off x="-1540" y="11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7" name="Line 53"/>
            <p:cNvSpPr>
              <a:spLocks noChangeShapeType="1"/>
            </p:cNvSpPr>
            <p:nvPr/>
          </p:nvSpPr>
          <p:spPr bwMode="gray">
            <a:xfrm>
              <a:off x="-1540" y="11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8" name="Line 54"/>
            <p:cNvSpPr>
              <a:spLocks noChangeShapeType="1"/>
            </p:cNvSpPr>
            <p:nvPr/>
          </p:nvSpPr>
          <p:spPr bwMode="gray">
            <a:xfrm>
              <a:off x="-1540" y="12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9" name="Line 55"/>
            <p:cNvSpPr>
              <a:spLocks noChangeShapeType="1"/>
            </p:cNvSpPr>
            <p:nvPr/>
          </p:nvSpPr>
          <p:spPr bwMode="gray">
            <a:xfrm>
              <a:off x="-1540" y="13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0" name="Line 56"/>
            <p:cNvSpPr>
              <a:spLocks noChangeShapeType="1"/>
            </p:cNvSpPr>
            <p:nvPr/>
          </p:nvSpPr>
          <p:spPr bwMode="gray">
            <a:xfrm>
              <a:off x="-1540" y="14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1" name="Line 57"/>
            <p:cNvSpPr>
              <a:spLocks noChangeShapeType="1"/>
            </p:cNvSpPr>
            <p:nvPr/>
          </p:nvSpPr>
          <p:spPr bwMode="gray">
            <a:xfrm>
              <a:off x="-1540" y="14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2" name="Line 58"/>
            <p:cNvSpPr>
              <a:spLocks noChangeShapeType="1"/>
            </p:cNvSpPr>
            <p:nvPr/>
          </p:nvSpPr>
          <p:spPr bwMode="gray">
            <a:xfrm>
              <a:off x="-1540" y="15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3" name="Line 59"/>
            <p:cNvSpPr>
              <a:spLocks noChangeShapeType="1"/>
            </p:cNvSpPr>
            <p:nvPr/>
          </p:nvSpPr>
          <p:spPr bwMode="gray">
            <a:xfrm>
              <a:off x="-1540" y="16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4" name="Line 60"/>
            <p:cNvSpPr>
              <a:spLocks noChangeShapeType="1"/>
            </p:cNvSpPr>
            <p:nvPr/>
          </p:nvSpPr>
          <p:spPr bwMode="gray">
            <a:xfrm>
              <a:off x="-1540" y="17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5" name="Line 61"/>
            <p:cNvSpPr>
              <a:spLocks noChangeShapeType="1"/>
            </p:cNvSpPr>
            <p:nvPr/>
          </p:nvSpPr>
          <p:spPr bwMode="gray">
            <a:xfrm>
              <a:off x="-1540" y="17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6" name="Line 62"/>
            <p:cNvSpPr>
              <a:spLocks noChangeShapeType="1"/>
            </p:cNvSpPr>
            <p:nvPr/>
          </p:nvSpPr>
          <p:spPr bwMode="gray">
            <a:xfrm>
              <a:off x="-1540" y="18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7" name="Line 63"/>
            <p:cNvSpPr>
              <a:spLocks noChangeShapeType="1"/>
            </p:cNvSpPr>
            <p:nvPr/>
          </p:nvSpPr>
          <p:spPr bwMode="gray">
            <a:xfrm>
              <a:off x="-1540" y="19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8" name="Line 64"/>
            <p:cNvSpPr>
              <a:spLocks noChangeShapeType="1"/>
            </p:cNvSpPr>
            <p:nvPr/>
          </p:nvSpPr>
          <p:spPr bwMode="gray">
            <a:xfrm>
              <a:off x="-1540" y="20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9" name="Line 65"/>
            <p:cNvSpPr>
              <a:spLocks noChangeShapeType="1"/>
            </p:cNvSpPr>
            <p:nvPr/>
          </p:nvSpPr>
          <p:spPr bwMode="gray">
            <a:xfrm>
              <a:off x="-1540" y="20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90" name="Line 66"/>
            <p:cNvSpPr>
              <a:spLocks noChangeShapeType="1"/>
            </p:cNvSpPr>
            <p:nvPr/>
          </p:nvSpPr>
          <p:spPr bwMode="gray">
            <a:xfrm>
              <a:off x="-1540" y="21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</p:grpSp>
      <p:sp>
        <p:nvSpPr>
          <p:cNvPr id="91" name="Rectangle 12"/>
          <p:cNvSpPr>
            <a:spLocks noChangeArrowheads="1"/>
          </p:cNvSpPr>
          <p:nvPr/>
        </p:nvSpPr>
        <p:spPr bwMode="gray">
          <a:xfrm>
            <a:off x="4572000" y="1469680"/>
            <a:ext cx="4111625" cy="45536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2880" anchor="ctr"/>
          <a:lstStyle/>
          <a:p>
            <a:pPr marL="171450" indent="-171450" eaLnBrk="0" hangingPunct="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</a:rPr>
              <a:t>LoanAdvance is </a:t>
            </a: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a line-of-credit based on eligible securities held in eligible retail and managed account(s) custodied at 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</a:rPr>
              <a:t>Pershing*</a:t>
            </a:r>
            <a:endParaRPr lang="en-US" sz="1400" dirty="0">
              <a:solidFill>
                <a:schemeClr val="bg2"/>
              </a:solidFill>
              <a:latin typeface="Arial" pitchFamily="34" charset="0"/>
            </a:endParaRPr>
          </a:p>
          <a:p>
            <a:pPr marL="171450" indent="-171450" eaLnBrk="0" hangingPunct="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Borrowing power up to 70%-90%</a:t>
            </a:r>
          </a:p>
          <a:p>
            <a:pPr marL="171450" indent="-171450" eaLnBrk="0" hangingPunct="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Proceeds can be used for most personal </a:t>
            </a:r>
            <a:br>
              <a:rPr lang="en-US" sz="1400" dirty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or business needs, except to purchase additional securities</a:t>
            </a:r>
          </a:p>
          <a:p>
            <a:pPr marL="171450" indent="-171450" eaLnBrk="0" hangingPunct="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There is no set repayment schedule as long as the required equity level is maintained in the brokerage account. The principal balance can be paid anytime without penalty</a:t>
            </a:r>
          </a:p>
          <a:p>
            <a:pPr marL="171450" indent="-171450" eaLnBrk="0" hangingPunct="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Clients have convenient access to their </a:t>
            </a:r>
            <a:br>
              <a:rPr lang="en-US" sz="1400" dirty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funds via check writing, federal funds wire </a:t>
            </a:r>
            <a:br>
              <a:rPr lang="en-US" sz="1400" dirty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and check request</a:t>
            </a:r>
          </a:p>
          <a:p>
            <a:pPr marL="171450" indent="-171450" eaLnBrk="0" hangingPunct="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Offshore mutual funds are eligible </a:t>
            </a:r>
            <a:br>
              <a:rPr lang="en-US" sz="1400" dirty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1400" dirty="0">
                <a:solidFill>
                  <a:schemeClr val="bg2"/>
                </a:solidFill>
                <a:latin typeface="Arial" pitchFamily="34" charset="0"/>
              </a:rPr>
              <a:t>(well-known fund families</a:t>
            </a:r>
            <a:r>
              <a:rPr lang="en-US" sz="1400" dirty="0" smtClean="0">
                <a:solidFill>
                  <a:schemeClr val="bg2"/>
                </a:solidFill>
                <a:latin typeface="Arial" pitchFamily="34" charset="0"/>
              </a:rPr>
              <a:t>)</a:t>
            </a:r>
            <a:endParaRPr lang="en-US" sz="1400" dirty="0">
              <a:solidFill>
                <a:schemeClr val="bg2"/>
              </a:solidFill>
              <a:latin typeface="Arial" pitchFamily="34" charset="0"/>
            </a:endParaRPr>
          </a:p>
        </p:txBody>
      </p:sp>
      <p:grpSp>
        <p:nvGrpSpPr>
          <p:cNvPr id="92" name="Group 15"/>
          <p:cNvGrpSpPr>
            <a:grpSpLocks/>
          </p:cNvGrpSpPr>
          <p:nvPr/>
        </p:nvGrpSpPr>
        <p:grpSpPr bwMode="auto">
          <a:xfrm rot="10800000">
            <a:off x="3772752" y="2150045"/>
            <a:ext cx="799246" cy="3192910"/>
            <a:chOff x="-1131687" y="2584117"/>
            <a:chExt cx="941165" cy="3273629"/>
          </a:xfrm>
        </p:grpSpPr>
        <p:sp>
          <p:nvSpPr>
            <p:cNvPr id="93" name="AutoShape 19"/>
            <p:cNvSpPr>
              <a:spLocks noChangeArrowheads="1"/>
            </p:cNvSpPr>
            <p:nvPr/>
          </p:nvSpPr>
          <p:spPr bwMode="gray">
            <a:xfrm rot="10800000" flipV="1">
              <a:off x="-1131686" y="2584117"/>
              <a:ext cx="941164" cy="3273629"/>
            </a:xfrm>
            <a:prstGeom prst="homePlate">
              <a:avLst>
                <a:gd name="adj" fmla="val 10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3"/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4" name="AutoShape 20"/>
            <p:cNvSpPr>
              <a:spLocks noChangeArrowheads="1"/>
            </p:cNvSpPr>
            <p:nvPr/>
          </p:nvSpPr>
          <p:spPr bwMode="gray">
            <a:xfrm rot="10800000" flipV="1">
              <a:off x="-1131687" y="3560352"/>
              <a:ext cx="941165" cy="1321158"/>
            </a:xfrm>
            <a:prstGeom prst="homePlate">
              <a:avLst>
                <a:gd name="adj" fmla="val 171489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5" name="Rectangle 49"/>
          <p:cNvSpPr>
            <a:spLocks noChangeArrowheads="1"/>
          </p:cNvSpPr>
          <p:nvPr/>
        </p:nvSpPr>
        <p:spPr bwMode="auto">
          <a:xfrm>
            <a:off x="457200" y="1447455"/>
            <a:ext cx="3310025" cy="459809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96" name="Rectangle 54"/>
          <p:cNvSpPr>
            <a:spLocks noChangeArrowheads="1"/>
          </p:cNvSpPr>
          <p:nvPr/>
        </p:nvSpPr>
        <p:spPr bwMode="gray">
          <a:xfrm>
            <a:off x="655681" y="1719263"/>
            <a:ext cx="2913063" cy="4054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45714" rIns="45720" bIns="45714" anchor="ctr" anchorCtr="1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bg2"/>
                </a:solidFill>
                <a:latin typeface="Arial" pitchFamily="34" charset="0"/>
              </a:rPr>
              <a:t>You can provide clients with access to credit for most personal and business needs without liquidating the securities in their account.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bg2"/>
                </a:solidFill>
                <a:latin typeface="Arial" pitchFamily="34" charset="0"/>
              </a:rPr>
              <a:t>LoanAdvance may help clients keep their existing investment strategy on track as well as: </a:t>
            </a:r>
          </a:p>
          <a:p>
            <a:pPr marL="173038" lvl="1" indent="-173038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bg2"/>
                </a:solidFill>
                <a:latin typeface="Arial" pitchFamily="34" charset="0"/>
              </a:rPr>
              <a:t>Consolidate debt</a:t>
            </a:r>
          </a:p>
          <a:p>
            <a:pPr marL="173038" lvl="1" indent="-173038" eaLnBrk="0" hangingPunct="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bg2"/>
                </a:solidFill>
                <a:latin typeface="Arial" pitchFamily="34" charset="0"/>
              </a:rPr>
              <a:t>Increase borrowing power</a:t>
            </a:r>
            <a:endParaRPr lang="en-US" sz="18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926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LoanAdvance</a:t>
            </a:r>
            <a:r>
              <a:rPr lang="en-US" sz="1800" baseline="30000"/>
              <a:t>®</a:t>
            </a:r>
            <a:r>
              <a:rPr lang="en-US"/>
              <a:t> – An Overview</a:t>
            </a:r>
            <a:br>
              <a:rPr lang="en-US"/>
            </a:br>
            <a:endParaRPr lang="en-US" sz="2000"/>
          </a:p>
        </p:txBody>
      </p:sp>
      <p:sp>
        <p:nvSpPr>
          <p:cNvPr id="9268" name="Rectangle 5"/>
          <p:cNvSpPr>
            <a:spLocks noChangeArrowheads="1"/>
          </p:cNvSpPr>
          <p:nvPr/>
        </p:nvSpPr>
        <p:spPr bwMode="auto">
          <a:xfrm>
            <a:off x="228600" y="6230937"/>
            <a:ext cx="35433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Clr>
                <a:srgbClr val="9F9B74"/>
              </a:buClr>
            </a:pPr>
            <a:r>
              <a:rPr lang="en-US" sz="800" dirty="0">
                <a:solidFill>
                  <a:srgbClr val="000000"/>
                </a:solidFill>
              </a:rPr>
              <a:t>*Subject to state/country availability and/or restrictions.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 bwMode="auto">
          <a:xfrm>
            <a:off x="228600" y="1295400"/>
            <a:ext cx="8686800" cy="4876800"/>
          </a:xfrm>
          <a:prstGeom prst="ellipse">
            <a:avLst/>
          </a:prstGeom>
          <a:gradFill rotWithShape="1"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txBody>
          <a:bodyPr/>
          <a:lstStyle/>
          <a:p>
            <a:endParaRPr lang="en-US" dirty="0">
              <a:ea typeface="MS PGothic" pitchFamily="34" charset="-128"/>
            </a:endParaRPr>
          </a:p>
        </p:txBody>
      </p:sp>
      <p:sp>
        <p:nvSpPr>
          <p:cNvPr id="46" name="AutoShape 50"/>
          <p:cNvSpPr>
            <a:spLocks noChangeArrowheads="1"/>
          </p:cNvSpPr>
          <p:nvPr/>
        </p:nvSpPr>
        <p:spPr bwMode="gray">
          <a:xfrm rot="10800000" flipH="1" flipV="1">
            <a:off x="228600" y="2222258"/>
            <a:ext cx="3886200" cy="3057198"/>
          </a:xfrm>
          <a:prstGeom prst="homePlate">
            <a:avLst>
              <a:gd name="adj" fmla="val 31583"/>
            </a:avLst>
          </a:prstGeom>
          <a:gradFill rotWithShape="1">
            <a:gsLst>
              <a:gs pos="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1267" name="Group 12"/>
          <p:cNvGrpSpPr>
            <a:grpSpLocks/>
          </p:cNvGrpSpPr>
          <p:nvPr/>
        </p:nvGrpSpPr>
        <p:grpSpPr bwMode="auto">
          <a:xfrm>
            <a:off x="228600" y="2222258"/>
            <a:ext cx="8686800" cy="3057199"/>
            <a:chOff x="457200" y="2445323"/>
            <a:chExt cx="8226425" cy="3577525"/>
          </a:xfrm>
        </p:grpSpPr>
        <p:sp>
          <p:nvSpPr>
            <p:cNvPr id="11268" name="Line 14"/>
            <p:cNvSpPr>
              <a:spLocks noChangeShapeType="1"/>
            </p:cNvSpPr>
            <p:nvPr/>
          </p:nvSpPr>
          <p:spPr bwMode="gray">
            <a:xfrm>
              <a:off x="457200" y="2445323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" name="Line 15"/>
            <p:cNvSpPr>
              <a:spLocks noChangeShapeType="1"/>
            </p:cNvSpPr>
            <p:nvPr/>
          </p:nvSpPr>
          <p:spPr bwMode="gray">
            <a:xfrm>
              <a:off x="457200" y="2573092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Line 16"/>
            <p:cNvSpPr>
              <a:spLocks noChangeShapeType="1"/>
            </p:cNvSpPr>
            <p:nvPr/>
          </p:nvSpPr>
          <p:spPr bwMode="gray">
            <a:xfrm>
              <a:off x="457200" y="2700861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Line 17"/>
            <p:cNvSpPr>
              <a:spLocks noChangeShapeType="1"/>
            </p:cNvSpPr>
            <p:nvPr/>
          </p:nvSpPr>
          <p:spPr bwMode="gray">
            <a:xfrm>
              <a:off x="457200" y="2956400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18"/>
            <p:cNvSpPr>
              <a:spLocks noChangeShapeType="1"/>
            </p:cNvSpPr>
            <p:nvPr/>
          </p:nvSpPr>
          <p:spPr bwMode="gray">
            <a:xfrm>
              <a:off x="457200" y="3211938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19"/>
            <p:cNvSpPr>
              <a:spLocks noChangeShapeType="1"/>
            </p:cNvSpPr>
            <p:nvPr/>
          </p:nvSpPr>
          <p:spPr bwMode="gray">
            <a:xfrm>
              <a:off x="457200" y="3467476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20"/>
            <p:cNvSpPr>
              <a:spLocks noChangeShapeType="1"/>
            </p:cNvSpPr>
            <p:nvPr/>
          </p:nvSpPr>
          <p:spPr bwMode="gray">
            <a:xfrm>
              <a:off x="457200" y="3723015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21"/>
            <p:cNvSpPr>
              <a:spLocks noChangeShapeType="1"/>
            </p:cNvSpPr>
            <p:nvPr/>
          </p:nvSpPr>
          <p:spPr bwMode="gray">
            <a:xfrm>
              <a:off x="457200" y="3978553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22"/>
            <p:cNvSpPr>
              <a:spLocks noChangeShapeType="1"/>
            </p:cNvSpPr>
            <p:nvPr/>
          </p:nvSpPr>
          <p:spPr bwMode="gray">
            <a:xfrm>
              <a:off x="457200" y="4234092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23"/>
            <p:cNvSpPr>
              <a:spLocks noChangeShapeType="1"/>
            </p:cNvSpPr>
            <p:nvPr/>
          </p:nvSpPr>
          <p:spPr bwMode="gray">
            <a:xfrm>
              <a:off x="457200" y="4489630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25"/>
            <p:cNvSpPr>
              <a:spLocks noChangeShapeType="1"/>
            </p:cNvSpPr>
            <p:nvPr/>
          </p:nvSpPr>
          <p:spPr bwMode="gray">
            <a:xfrm>
              <a:off x="457200" y="2828630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26"/>
            <p:cNvSpPr>
              <a:spLocks noChangeShapeType="1"/>
            </p:cNvSpPr>
            <p:nvPr/>
          </p:nvSpPr>
          <p:spPr bwMode="gray">
            <a:xfrm>
              <a:off x="457200" y="3084169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27"/>
            <p:cNvSpPr>
              <a:spLocks noChangeShapeType="1"/>
            </p:cNvSpPr>
            <p:nvPr/>
          </p:nvSpPr>
          <p:spPr bwMode="gray">
            <a:xfrm>
              <a:off x="457200" y="3339707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28"/>
            <p:cNvSpPr>
              <a:spLocks noChangeShapeType="1"/>
            </p:cNvSpPr>
            <p:nvPr/>
          </p:nvSpPr>
          <p:spPr bwMode="gray">
            <a:xfrm>
              <a:off x="457200" y="3595246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29"/>
            <p:cNvSpPr>
              <a:spLocks noChangeShapeType="1"/>
            </p:cNvSpPr>
            <p:nvPr/>
          </p:nvSpPr>
          <p:spPr bwMode="gray">
            <a:xfrm>
              <a:off x="457200" y="3850784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30"/>
            <p:cNvSpPr>
              <a:spLocks noChangeShapeType="1"/>
            </p:cNvSpPr>
            <p:nvPr/>
          </p:nvSpPr>
          <p:spPr bwMode="gray">
            <a:xfrm>
              <a:off x="457200" y="4106322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31"/>
            <p:cNvSpPr>
              <a:spLocks noChangeShapeType="1"/>
            </p:cNvSpPr>
            <p:nvPr/>
          </p:nvSpPr>
          <p:spPr bwMode="gray">
            <a:xfrm>
              <a:off x="457200" y="4361861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32"/>
            <p:cNvSpPr>
              <a:spLocks noChangeShapeType="1"/>
            </p:cNvSpPr>
            <p:nvPr/>
          </p:nvSpPr>
          <p:spPr bwMode="gray">
            <a:xfrm>
              <a:off x="457200" y="4617399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33"/>
            <p:cNvSpPr>
              <a:spLocks noChangeShapeType="1"/>
            </p:cNvSpPr>
            <p:nvPr/>
          </p:nvSpPr>
          <p:spPr bwMode="gray">
            <a:xfrm>
              <a:off x="457200" y="4745168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34"/>
            <p:cNvSpPr>
              <a:spLocks noChangeShapeType="1"/>
            </p:cNvSpPr>
            <p:nvPr/>
          </p:nvSpPr>
          <p:spPr bwMode="gray">
            <a:xfrm>
              <a:off x="457200" y="4872938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35"/>
            <p:cNvSpPr>
              <a:spLocks noChangeShapeType="1"/>
            </p:cNvSpPr>
            <p:nvPr/>
          </p:nvSpPr>
          <p:spPr bwMode="gray">
            <a:xfrm>
              <a:off x="457200" y="5000707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36"/>
            <p:cNvSpPr>
              <a:spLocks noChangeShapeType="1"/>
            </p:cNvSpPr>
            <p:nvPr/>
          </p:nvSpPr>
          <p:spPr bwMode="gray">
            <a:xfrm>
              <a:off x="457200" y="5128476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37"/>
            <p:cNvSpPr>
              <a:spLocks noChangeShapeType="1"/>
            </p:cNvSpPr>
            <p:nvPr/>
          </p:nvSpPr>
          <p:spPr bwMode="gray">
            <a:xfrm>
              <a:off x="457200" y="5256245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38"/>
            <p:cNvSpPr>
              <a:spLocks noChangeShapeType="1"/>
            </p:cNvSpPr>
            <p:nvPr/>
          </p:nvSpPr>
          <p:spPr bwMode="gray">
            <a:xfrm>
              <a:off x="457200" y="5384014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39"/>
            <p:cNvSpPr>
              <a:spLocks noChangeShapeType="1"/>
            </p:cNvSpPr>
            <p:nvPr/>
          </p:nvSpPr>
          <p:spPr bwMode="gray">
            <a:xfrm>
              <a:off x="457200" y="5511783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0"/>
            <p:cNvSpPr>
              <a:spLocks noChangeShapeType="1"/>
            </p:cNvSpPr>
            <p:nvPr/>
          </p:nvSpPr>
          <p:spPr bwMode="gray">
            <a:xfrm>
              <a:off x="457200" y="5639553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41"/>
            <p:cNvSpPr>
              <a:spLocks noChangeShapeType="1"/>
            </p:cNvSpPr>
            <p:nvPr/>
          </p:nvSpPr>
          <p:spPr bwMode="gray">
            <a:xfrm>
              <a:off x="457200" y="5767322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42"/>
            <p:cNvSpPr>
              <a:spLocks noChangeShapeType="1"/>
            </p:cNvSpPr>
            <p:nvPr/>
          </p:nvSpPr>
          <p:spPr bwMode="gray">
            <a:xfrm>
              <a:off x="457200" y="5895091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43"/>
            <p:cNvSpPr>
              <a:spLocks noChangeShapeType="1"/>
            </p:cNvSpPr>
            <p:nvPr/>
          </p:nvSpPr>
          <p:spPr bwMode="gray">
            <a:xfrm>
              <a:off x="457200" y="6022848"/>
              <a:ext cx="8226425" cy="0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Rectangle 27"/>
          <p:cNvSpPr>
            <a:spLocks noChangeArrowheads="1"/>
          </p:cNvSpPr>
          <p:nvPr/>
        </p:nvSpPr>
        <p:spPr bwMode="gray">
          <a:xfrm>
            <a:off x="4114800" y="1752600"/>
            <a:ext cx="4567238" cy="3996515"/>
          </a:xfrm>
          <a:prstGeom prst="rect">
            <a:avLst/>
          </a:prstGeom>
          <a:solidFill>
            <a:schemeClr val="accent2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30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LoanAdvance – Managed Accounts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" name="Rectangle 4"/>
          <p:cNvSpPr/>
          <p:nvPr/>
        </p:nvSpPr>
        <p:spPr bwMode="gray">
          <a:xfrm>
            <a:off x="228599" y="948510"/>
            <a:ext cx="8686801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kern="0" dirty="0">
                <a:latin typeface="Arial"/>
                <a:ea typeface="+mj-ea"/>
                <a:cs typeface="+mj-cs"/>
              </a:rPr>
              <a:t>Assets and Loan Are Segregated to Help Prevent the Loan </a:t>
            </a:r>
            <a:br>
              <a:rPr lang="en-US" sz="1800" b="1" kern="0" dirty="0">
                <a:latin typeface="Arial"/>
                <a:ea typeface="+mj-ea"/>
                <a:cs typeface="+mj-cs"/>
              </a:rPr>
            </a:br>
            <a:r>
              <a:rPr lang="en-US" sz="1800" b="1" kern="0" dirty="0">
                <a:latin typeface="Arial"/>
                <a:ea typeface="+mj-ea"/>
                <a:cs typeface="+mj-cs"/>
              </a:rPr>
              <a:t>from Skewing Billing and Performance Reporting</a:t>
            </a:r>
            <a:endParaRPr lang="en-US" b="1" kern="0" dirty="0">
              <a:latin typeface="Arial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4261247" y="1909754"/>
            <a:ext cx="4274344" cy="368220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171450" indent="-171450">
              <a:spcBef>
                <a:spcPct val="75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Registered investment advisor (RIA) with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full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discretion</a:t>
            </a:r>
          </a:p>
          <a:p>
            <a:pPr marL="171450" indent="-171450">
              <a:spcBef>
                <a:spcPct val="75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chemeClr val="bg2"/>
                </a:solidFill>
                <a:latin typeface="Arial"/>
              </a:rPr>
              <a:t>Separately managed accounts that have a third-party money manager</a:t>
            </a:r>
          </a:p>
          <a:p>
            <a:pPr marL="171450" indent="-171450">
              <a:spcBef>
                <a:spcPct val="75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Mutual fund wraps and advisory programs </a:t>
            </a:r>
          </a:p>
          <a:p>
            <a:pPr marL="171450" indent="-171450">
              <a:spcBef>
                <a:spcPct val="75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Turnkey Asset Management Provider </a:t>
            </a:r>
            <a:br>
              <a:rPr lang="en-US" sz="1800" kern="0" dirty="0">
                <a:solidFill>
                  <a:srgbClr val="000000"/>
                </a:solidFill>
                <a:latin typeface="Arial"/>
              </a:rPr>
            </a:br>
            <a:r>
              <a:rPr lang="en-US" sz="1800" kern="0" dirty="0">
                <a:solidFill>
                  <a:srgbClr val="000000"/>
                </a:solidFill>
                <a:latin typeface="Arial"/>
              </a:rPr>
              <a:t>(TAMP) acts as corporate RIA</a:t>
            </a:r>
          </a:p>
          <a:p>
            <a:pPr marL="171450" indent="-171450">
              <a:spcBef>
                <a:spcPct val="75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Advisory programs where broker acts </a:t>
            </a:r>
            <a:br>
              <a:rPr lang="en-US" sz="1800" kern="0" dirty="0">
                <a:solidFill>
                  <a:srgbClr val="000000"/>
                </a:solidFill>
                <a:latin typeface="Arial"/>
              </a:rPr>
            </a:br>
            <a:r>
              <a:rPr lang="en-US" sz="1800" kern="0" dirty="0">
                <a:solidFill>
                  <a:srgbClr val="000000"/>
                </a:solidFill>
                <a:latin typeface="Arial"/>
              </a:rPr>
              <a:t>as corporate RIA</a:t>
            </a:r>
          </a:p>
        </p:txBody>
      </p:sp>
      <p:sp>
        <p:nvSpPr>
          <p:cNvPr id="47" name="Rectangle 51"/>
          <p:cNvSpPr>
            <a:spLocks noChangeArrowheads="1"/>
          </p:cNvSpPr>
          <p:nvPr/>
        </p:nvSpPr>
        <p:spPr bwMode="gray">
          <a:xfrm>
            <a:off x="228600" y="3127110"/>
            <a:ext cx="3886200" cy="1247495"/>
          </a:xfrm>
          <a:prstGeom prst="homePlate">
            <a:avLst>
              <a:gd name="adj" fmla="val 31827"/>
            </a:avLst>
          </a:prstGeom>
          <a:solidFill>
            <a:schemeClr val="tx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gray">
          <a:xfrm>
            <a:off x="381000" y="3322232"/>
            <a:ext cx="3581400" cy="857250"/>
          </a:xfrm>
          <a:prstGeom prst="homePlate">
            <a:avLst>
              <a:gd name="adj" fmla="val 36299"/>
            </a:avLst>
          </a:prstGeom>
          <a:solidFill>
            <a:schemeClr val="accent3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 dirty="0">
                <a:latin typeface="Arial" pitchFamily="34" charset="0"/>
              </a:rPr>
              <a:t>Managed Account Examples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orth South America"/>
          <p:cNvPicPr>
            <a:picLocks noChangeAspect="1" noChangeArrowheads="1"/>
          </p:cNvPicPr>
          <p:nvPr/>
        </p:nvPicPr>
        <p:blipFill>
          <a:blip r:embed="rId4"/>
          <a:srcRect b="4221"/>
          <a:stretch>
            <a:fillRect/>
          </a:stretch>
        </p:blipFill>
        <p:spPr bwMode="gray">
          <a:xfrm>
            <a:off x="1971675" y="979488"/>
            <a:ext cx="661035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8451" name="Picture 3" descr="N&amp;S-America"/>
          <p:cNvPicPr>
            <a:picLocks noChangeAspect="1" noChangeArrowheads="1"/>
          </p:cNvPicPr>
          <p:nvPr/>
        </p:nvPicPr>
        <p:blipFill>
          <a:blip r:embed="rId5"/>
          <a:srcRect b="3200"/>
          <a:stretch>
            <a:fillRect/>
          </a:stretch>
        </p:blipFill>
        <p:spPr bwMode="gray">
          <a:xfrm>
            <a:off x="2055813" y="979488"/>
            <a:ext cx="6526212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Group 67"/>
          <p:cNvGrpSpPr>
            <a:grpSpLocks/>
          </p:cNvGrpSpPr>
          <p:nvPr/>
        </p:nvGrpSpPr>
        <p:grpSpPr bwMode="auto">
          <a:xfrm>
            <a:off x="228601" y="1320800"/>
            <a:ext cx="5181600" cy="4851400"/>
            <a:chOff x="-1540" y="816"/>
            <a:chExt cx="1540" cy="2776"/>
          </a:xfrm>
        </p:grpSpPr>
        <p:sp>
          <p:nvSpPr>
            <p:cNvPr id="53" name="Line 28"/>
            <p:cNvSpPr>
              <a:spLocks noChangeShapeType="1"/>
            </p:cNvSpPr>
            <p:nvPr/>
          </p:nvSpPr>
          <p:spPr bwMode="gray">
            <a:xfrm>
              <a:off x="-1540" y="22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gray">
            <a:xfrm>
              <a:off x="-1540" y="23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5" name="Line 30"/>
            <p:cNvSpPr>
              <a:spLocks noChangeShapeType="1"/>
            </p:cNvSpPr>
            <p:nvPr/>
          </p:nvSpPr>
          <p:spPr bwMode="gray">
            <a:xfrm>
              <a:off x="-1540" y="23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6" name="Line 31"/>
            <p:cNvSpPr>
              <a:spLocks noChangeShapeType="1"/>
            </p:cNvSpPr>
            <p:nvPr/>
          </p:nvSpPr>
          <p:spPr bwMode="gray">
            <a:xfrm>
              <a:off x="-1540" y="24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7" name="Line 32"/>
            <p:cNvSpPr>
              <a:spLocks noChangeShapeType="1"/>
            </p:cNvSpPr>
            <p:nvPr/>
          </p:nvSpPr>
          <p:spPr bwMode="gray">
            <a:xfrm>
              <a:off x="-1540" y="25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gray">
            <a:xfrm>
              <a:off x="-1540" y="26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gray">
            <a:xfrm>
              <a:off x="-1540" y="26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0" name="Line 35"/>
            <p:cNvSpPr>
              <a:spLocks noChangeShapeType="1"/>
            </p:cNvSpPr>
            <p:nvPr/>
          </p:nvSpPr>
          <p:spPr bwMode="gray">
            <a:xfrm>
              <a:off x="-1540" y="27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1" name="Line 36"/>
            <p:cNvSpPr>
              <a:spLocks noChangeShapeType="1"/>
            </p:cNvSpPr>
            <p:nvPr/>
          </p:nvSpPr>
          <p:spPr bwMode="gray">
            <a:xfrm>
              <a:off x="-1540" y="28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2" name="Line 37"/>
            <p:cNvSpPr>
              <a:spLocks noChangeShapeType="1"/>
            </p:cNvSpPr>
            <p:nvPr/>
          </p:nvSpPr>
          <p:spPr bwMode="gray">
            <a:xfrm>
              <a:off x="-1540" y="29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3" name="Line 38"/>
            <p:cNvSpPr>
              <a:spLocks noChangeShapeType="1"/>
            </p:cNvSpPr>
            <p:nvPr/>
          </p:nvSpPr>
          <p:spPr bwMode="gray">
            <a:xfrm>
              <a:off x="-1540" y="29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4" name="Line 39"/>
            <p:cNvSpPr>
              <a:spLocks noChangeShapeType="1"/>
            </p:cNvSpPr>
            <p:nvPr/>
          </p:nvSpPr>
          <p:spPr bwMode="gray">
            <a:xfrm>
              <a:off x="-1540" y="30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5" name="Line 40"/>
            <p:cNvSpPr>
              <a:spLocks noChangeShapeType="1"/>
            </p:cNvSpPr>
            <p:nvPr/>
          </p:nvSpPr>
          <p:spPr bwMode="gray">
            <a:xfrm>
              <a:off x="-1540" y="31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6" name="Line 41"/>
            <p:cNvSpPr>
              <a:spLocks noChangeShapeType="1"/>
            </p:cNvSpPr>
            <p:nvPr/>
          </p:nvSpPr>
          <p:spPr bwMode="gray">
            <a:xfrm>
              <a:off x="-1540" y="32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7" name="Line 42"/>
            <p:cNvSpPr>
              <a:spLocks noChangeShapeType="1"/>
            </p:cNvSpPr>
            <p:nvPr/>
          </p:nvSpPr>
          <p:spPr bwMode="gray">
            <a:xfrm>
              <a:off x="-1540" y="32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8" name="Line 43"/>
            <p:cNvSpPr>
              <a:spLocks noChangeShapeType="1"/>
            </p:cNvSpPr>
            <p:nvPr/>
          </p:nvSpPr>
          <p:spPr bwMode="gray">
            <a:xfrm>
              <a:off x="-1540" y="33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9" name="Line 44"/>
            <p:cNvSpPr>
              <a:spLocks noChangeShapeType="1"/>
            </p:cNvSpPr>
            <p:nvPr/>
          </p:nvSpPr>
          <p:spPr bwMode="gray">
            <a:xfrm>
              <a:off x="-1540" y="34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0" name="Line 45"/>
            <p:cNvSpPr>
              <a:spLocks noChangeShapeType="1"/>
            </p:cNvSpPr>
            <p:nvPr/>
          </p:nvSpPr>
          <p:spPr bwMode="gray">
            <a:xfrm>
              <a:off x="-1540" y="35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1" name="Line 46"/>
            <p:cNvSpPr>
              <a:spLocks noChangeShapeType="1"/>
            </p:cNvSpPr>
            <p:nvPr/>
          </p:nvSpPr>
          <p:spPr bwMode="gray">
            <a:xfrm>
              <a:off x="-1540" y="3592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2" name="Line 48"/>
            <p:cNvSpPr>
              <a:spLocks noChangeShapeType="1"/>
            </p:cNvSpPr>
            <p:nvPr/>
          </p:nvSpPr>
          <p:spPr bwMode="gray">
            <a:xfrm>
              <a:off x="-1540" y="8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3" name="Line 49"/>
            <p:cNvSpPr>
              <a:spLocks noChangeShapeType="1"/>
            </p:cNvSpPr>
            <p:nvPr/>
          </p:nvSpPr>
          <p:spPr bwMode="gray">
            <a:xfrm>
              <a:off x="-1540" y="8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4" name="Line 50"/>
            <p:cNvSpPr>
              <a:spLocks noChangeShapeType="1"/>
            </p:cNvSpPr>
            <p:nvPr/>
          </p:nvSpPr>
          <p:spPr bwMode="gray">
            <a:xfrm>
              <a:off x="-1540" y="9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5" name="Line 51"/>
            <p:cNvSpPr>
              <a:spLocks noChangeShapeType="1"/>
            </p:cNvSpPr>
            <p:nvPr/>
          </p:nvSpPr>
          <p:spPr bwMode="gray">
            <a:xfrm>
              <a:off x="-1540" y="10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6" name="Line 52"/>
            <p:cNvSpPr>
              <a:spLocks noChangeShapeType="1"/>
            </p:cNvSpPr>
            <p:nvPr/>
          </p:nvSpPr>
          <p:spPr bwMode="gray">
            <a:xfrm>
              <a:off x="-1540" y="11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7" name="Line 53"/>
            <p:cNvSpPr>
              <a:spLocks noChangeShapeType="1"/>
            </p:cNvSpPr>
            <p:nvPr/>
          </p:nvSpPr>
          <p:spPr bwMode="gray">
            <a:xfrm>
              <a:off x="-1540" y="11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8" name="Line 54"/>
            <p:cNvSpPr>
              <a:spLocks noChangeShapeType="1"/>
            </p:cNvSpPr>
            <p:nvPr/>
          </p:nvSpPr>
          <p:spPr bwMode="gray">
            <a:xfrm>
              <a:off x="-1540" y="12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9" name="Line 55"/>
            <p:cNvSpPr>
              <a:spLocks noChangeShapeType="1"/>
            </p:cNvSpPr>
            <p:nvPr/>
          </p:nvSpPr>
          <p:spPr bwMode="gray">
            <a:xfrm>
              <a:off x="-1540" y="13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0" name="Line 56"/>
            <p:cNvSpPr>
              <a:spLocks noChangeShapeType="1"/>
            </p:cNvSpPr>
            <p:nvPr/>
          </p:nvSpPr>
          <p:spPr bwMode="gray">
            <a:xfrm>
              <a:off x="-1540" y="14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1" name="Line 57"/>
            <p:cNvSpPr>
              <a:spLocks noChangeShapeType="1"/>
            </p:cNvSpPr>
            <p:nvPr/>
          </p:nvSpPr>
          <p:spPr bwMode="gray">
            <a:xfrm>
              <a:off x="-1540" y="14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2" name="Line 58"/>
            <p:cNvSpPr>
              <a:spLocks noChangeShapeType="1"/>
            </p:cNvSpPr>
            <p:nvPr/>
          </p:nvSpPr>
          <p:spPr bwMode="gray">
            <a:xfrm>
              <a:off x="-1540" y="15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3" name="Line 59"/>
            <p:cNvSpPr>
              <a:spLocks noChangeShapeType="1"/>
            </p:cNvSpPr>
            <p:nvPr/>
          </p:nvSpPr>
          <p:spPr bwMode="gray">
            <a:xfrm>
              <a:off x="-1540" y="16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4" name="Line 60"/>
            <p:cNvSpPr>
              <a:spLocks noChangeShapeType="1"/>
            </p:cNvSpPr>
            <p:nvPr/>
          </p:nvSpPr>
          <p:spPr bwMode="gray">
            <a:xfrm>
              <a:off x="-1540" y="17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5" name="Line 61"/>
            <p:cNvSpPr>
              <a:spLocks noChangeShapeType="1"/>
            </p:cNvSpPr>
            <p:nvPr/>
          </p:nvSpPr>
          <p:spPr bwMode="gray">
            <a:xfrm>
              <a:off x="-1540" y="17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6" name="Line 62"/>
            <p:cNvSpPr>
              <a:spLocks noChangeShapeType="1"/>
            </p:cNvSpPr>
            <p:nvPr/>
          </p:nvSpPr>
          <p:spPr bwMode="gray">
            <a:xfrm>
              <a:off x="-1540" y="18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7" name="Line 63"/>
            <p:cNvSpPr>
              <a:spLocks noChangeShapeType="1"/>
            </p:cNvSpPr>
            <p:nvPr/>
          </p:nvSpPr>
          <p:spPr bwMode="gray">
            <a:xfrm>
              <a:off x="-1540" y="19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8" name="Line 64"/>
            <p:cNvSpPr>
              <a:spLocks noChangeShapeType="1"/>
            </p:cNvSpPr>
            <p:nvPr/>
          </p:nvSpPr>
          <p:spPr bwMode="gray">
            <a:xfrm>
              <a:off x="-1540" y="20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9" name="Line 65"/>
            <p:cNvSpPr>
              <a:spLocks noChangeShapeType="1"/>
            </p:cNvSpPr>
            <p:nvPr/>
          </p:nvSpPr>
          <p:spPr bwMode="gray">
            <a:xfrm>
              <a:off x="-1540" y="20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90" name="Line 66"/>
            <p:cNvSpPr>
              <a:spLocks noChangeShapeType="1"/>
            </p:cNvSpPr>
            <p:nvPr/>
          </p:nvSpPr>
          <p:spPr bwMode="gray">
            <a:xfrm>
              <a:off x="-1540" y="21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</p:grpSp>
      <p:sp>
        <p:nvSpPr>
          <p:cNvPr id="133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LoanAdvance – International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1295400"/>
            <a:ext cx="4344988" cy="4743450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1800"/>
              </a:spcBef>
              <a:buClr>
                <a:schemeClr val="bg1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Back-to-back loans</a:t>
            </a:r>
          </a:p>
          <a:p>
            <a:pPr>
              <a:spcBef>
                <a:spcPts val="1800"/>
              </a:spcBef>
              <a:buClr>
                <a:schemeClr val="bg1"/>
              </a:buClr>
              <a:defRPr/>
            </a:pPr>
            <a:r>
              <a:rPr lang="en-U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Release 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against offshore funds and emerging sovereign debt</a:t>
            </a:r>
          </a:p>
          <a:p>
            <a:pPr>
              <a:spcBef>
                <a:spcPts val="1800"/>
              </a:spcBef>
              <a:buClr>
                <a:schemeClr val="bg1"/>
              </a:buClr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Approved locations*</a:t>
            </a:r>
          </a:p>
        </p:txBody>
      </p:sp>
      <p:sp>
        <p:nvSpPr>
          <p:cNvPr id="13357" name="TextBox 9"/>
          <p:cNvSpPr txBox="1">
            <a:spLocks noChangeArrowheads="1"/>
          </p:cNvSpPr>
          <p:nvPr/>
        </p:nvSpPr>
        <p:spPr bwMode="gray">
          <a:xfrm>
            <a:off x="236539" y="6265979"/>
            <a:ext cx="7010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>
                <a:solidFill>
                  <a:schemeClr val="bg2"/>
                </a:solidFill>
              </a:rPr>
              <a:t>*Available only to customers with a legal address in the locations listed above. Certain restrictions may apply.  </a:t>
            </a: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gray">
          <a:xfrm>
            <a:off x="710970" y="3159437"/>
            <a:ext cx="5613629" cy="2237891"/>
          </a:xfrm>
          <a:prstGeom prst="rect">
            <a:avLst/>
          </a:prstGeom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362" name="Rectangle 7"/>
          <p:cNvSpPr>
            <a:spLocks noChangeArrowheads="1"/>
          </p:cNvSpPr>
          <p:nvPr/>
        </p:nvSpPr>
        <p:spPr bwMode="gray">
          <a:xfrm>
            <a:off x="763588" y="3247330"/>
            <a:ext cx="16533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Argentina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Bahamas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Bermuda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Brazil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Cayman Islands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Chile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Costa Rica</a:t>
            </a:r>
          </a:p>
        </p:txBody>
      </p:sp>
      <p:sp>
        <p:nvSpPr>
          <p:cNvPr id="13363" name="Rectangle 8"/>
          <p:cNvSpPr>
            <a:spLocks noChangeArrowheads="1"/>
          </p:cNvSpPr>
          <p:nvPr/>
        </p:nvSpPr>
        <p:spPr bwMode="gray">
          <a:xfrm>
            <a:off x="2503488" y="3244250"/>
            <a:ext cx="19478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Dominican Republic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El Salvador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Guatemala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Malaysia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Mexico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Panama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Paraguay</a:t>
            </a:r>
          </a:p>
        </p:txBody>
      </p:sp>
      <p:sp>
        <p:nvSpPr>
          <p:cNvPr id="13364" name="Rectangle 8"/>
          <p:cNvSpPr>
            <a:spLocks noChangeArrowheads="1"/>
          </p:cNvSpPr>
          <p:nvPr/>
        </p:nvSpPr>
        <p:spPr bwMode="gray">
          <a:xfrm>
            <a:off x="4553148" y="3241075"/>
            <a:ext cx="167640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Peru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Puerto Rico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Uruguay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United Arab Emirates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United States</a:t>
            </a:r>
          </a:p>
          <a:p>
            <a:pPr marL="182880" indent="-182880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Venezuela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– LoanAdvance vs. Margin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5943600" y="2057400"/>
            <a:ext cx="2743200" cy="4089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3200400" y="2057400"/>
            <a:ext cx="2743200" cy="40925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graphicFrame>
        <p:nvGraphicFramePr>
          <p:cNvPr id="45363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71271"/>
              </p:ext>
            </p:extLst>
          </p:nvPr>
        </p:nvGraphicFramePr>
        <p:xfrm>
          <a:off x="460375" y="1752600"/>
          <a:ext cx="8226425" cy="4396740"/>
        </p:xfrm>
        <a:graphic>
          <a:graphicData uri="http://schemas.openxmlformats.org/drawingml/2006/table">
            <a:tbl>
              <a:tblPr/>
              <a:tblGrid>
                <a:gridCol w="2740025"/>
                <a:gridCol w="2743200"/>
                <a:gridCol w="27432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LoanAdvance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Margin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New Office Range 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9F30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Viewability of Loan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9F30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9F30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Required Forms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9F30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9F30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State Restrictions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9F30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Fees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Interest 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Prime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Pershing-Based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Lending 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Release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Up to 70%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(up to 90% for U.S. Treasury Securities)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50%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3" name="Oval 57"/>
          <p:cNvSpPr>
            <a:spLocks noChangeArrowheads="1"/>
          </p:cNvSpPr>
          <p:nvPr/>
        </p:nvSpPr>
        <p:spPr bwMode="auto">
          <a:xfrm flipH="1">
            <a:off x="4483100" y="2303463"/>
            <a:ext cx="176213" cy="1714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304" name="Oval 58"/>
          <p:cNvSpPr>
            <a:spLocks noChangeArrowheads="1"/>
          </p:cNvSpPr>
          <p:nvPr/>
        </p:nvSpPr>
        <p:spPr bwMode="auto">
          <a:xfrm flipH="1">
            <a:off x="4483100" y="2879725"/>
            <a:ext cx="176213" cy="1730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305" name="Oval 59"/>
          <p:cNvSpPr>
            <a:spLocks noChangeArrowheads="1"/>
          </p:cNvSpPr>
          <p:nvPr/>
        </p:nvSpPr>
        <p:spPr bwMode="auto">
          <a:xfrm flipH="1">
            <a:off x="4483100" y="3448050"/>
            <a:ext cx="176213" cy="1714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306" name="Oval 60"/>
          <p:cNvSpPr>
            <a:spLocks noChangeArrowheads="1"/>
          </p:cNvSpPr>
          <p:nvPr/>
        </p:nvSpPr>
        <p:spPr bwMode="auto">
          <a:xfrm flipH="1">
            <a:off x="4483100" y="4030663"/>
            <a:ext cx="176213" cy="17303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307" name="Oval 61"/>
          <p:cNvSpPr>
            <a:spLocks noChangeArrowheads="1"/>
          </p:cNvSpPr>
          <p:nvPr/>
        </p:nvSpPr>
        <p:spPr bwMode="auto">
          <a:xfrm flipH="1">
            <a:off x="7215188" y="2879725"/>
            <a:ext cx="176212" cy="1714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308" name="Oval 62"/>
          <p:cNvSpPr>
            <a:spLocks noChangeArrowheads="1"/>
          </p:cNvSpPr>
          <p:nvPr/>
        </p:nvSpPr>
        <p:spPr bwMode="auto">
          <a:xfrm flipH="1">
            <a:off x="7213600" y="3448050"/>
            <a:ext cx="176213" cy="1714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Competitive Landscape for Liability Management</a:t>
            </a:r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" b="3944"/>
          <a:stretch/>
        </p:blipFill>
        <p:spPr bwMode="auto">
          <a:xfrm>
            <a:off x="457200" y="1295400"/>
            <a:ext cx="824403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Rectangle 4"/>
          <p:cNvSpPr>
            <a:spLocks noChangeArrowheads="1"/>
          </p:cNvSpPr>
          <p:nvPr/>
        </p:nvSpPr>
        <p:spPr bwMode="gray">
          <a:xfrm>
            <a:off x="1172734" y="2349798"/>
            <a:ext cx="2938347" cy="461665"/>
          </a:xfrm>
          <a:prstGeom prst="rect">
            <a:avLst/>
          </a:prstGeom>
          <a:solidFill>
            <a:schemeClr val="bg1">
              <a:alpha val="50196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2"/>
                </a:solidFill>
                <a:latin typeface="+mn-lt"/>
              </a:rPr>
              <a:t>Wirehouse Firms</a:t>
            </a: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gray">
          <a:xfrm>
            <a:off x="3346024" y="3565892"/>
            <a:ext cx="2441575" cy="461962"/>
          </a:xfrm>
          <a:prstGeom prst="rect">
            <a:avLst/>
          </a:prstGeom>
          <a:solidFill>
            <a:schemeClr val="bg1">
              <a:alpha val="50196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2"/>
                </a:solidFill>
                <a:latin typeface="+mn-lt"/>
              </a:rPr>
              <a:t>Credit Cards</a:t>
            </a:r>
          </a:p>
        </p:txBody>
      </p:sp>
      <p:sp>
        <p:nvSpPr>
          <p:cNvPr id="91" name="Rectangle 6"/>
          <p:cNvSpPr>
            <a:spLocks noChangeArrowheads="1"/>
          </p:cNvSpPr>
          <p:nvPr/>
        </p:nvSpPr>
        <p:spPr bwMode="gray">
          <a:xfrm>
            <a:off x="5363736" y="1922829"/>
            <a:ext cx="2413000" cy="461963"/>
          </a:xfrm>
          <a:prstGeom prst="rect">
            <a:avLst/>
          </a:prstGeom>
          <a:solidFill>
            <a:schemeClr val="bg1">
              <a:alpha val="50196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2"/>
                </a:solidFill>
                <a:latin typeface="+mn-lt"/>
              </a:rPr>
              <a:t>Banks</a:t>
            </a: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gray">
          <a:xfrm>
            <a:off x="1172736" y="4894629"/>
            <a:ext cx="2517775" cy="461963"/>
          </a:xfrm>
          <a:prstGeom prst="rect">
            <a:avLst/>
          </a:prstGeom>
          <a:solidFill>
            <a:schemeClr val="bg1">
              <a:alpha val="50196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2"/>
                </a:solidFill>
                <a:latin typeface="+mn-lt"/>
              </a:rPr>
              <a:t>Credit Unions</a:t>
            </a:r>
          </a:p>
        </p:txBody>
      </p:sp>
      <p:sp>
        <p:nvSpPr>
          <p:cNvPr id="93" name="Rectangle 9"/>
          <p:cNvSpPr>
            <a:spLocks noChangeArrowheads="1"/>
          </p:cNvSpPr>
          <p:nvPr/>
        </p:nvSpPr>
        <p:spPr bwMode="gray">
          <a:xfrm>
            <a:off x="5516136" y="4573954"/>
            <a:ext cx="2441575" cy="461963"/>
          </a:xfrm>
          <a:prstGeom prst="rect">
            <a:avLst/>
          </a:prstGeom>
          <a:solidFill>
            <a:schemeClr val="bg1">
              <a:alpha val="50196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2"/>
                </a:solidFill>
                <a:latin typeface="+mn-lt"/>
              </a:rPr>
              <a:t>Home Equity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67"/>
          <p:cNvGrpSpPr>
            <a:grpSpLocks/>
          </p:cNvGrpSpPr>
          <p:nvPr/>
        </p:nvGrpSpPr>
        <p:grpSpPr bwMode="auto">
          <a:xfrm>
            <a:off x="228600" y="1308100"/>
            <a:ext cx="8686799" cy="4851400"/>
            <a:chOff x="-1540" y="816"/>
            <a:chExt cx="1540" cy="2776"/>
          </a:xfrm>
        </p:grpSpPr>
        <p:sp>
          <p:nvSpPr>
            <p:cNvPr id="56" name="Line 28"/>
            <p:cNvSpPr>
              <a:spLocks noChangeShapeType="1"/>
            </p:cNvSpPr>
            <p:nvPr/>
          </p:nvSpPr>
          <p:spPr bwMode="gray">
            <a:xfrm>
              <a:off x="-1540" y="22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gray">
            <a:xfrm>
              <a:off x="-1540" y="23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8" name="Line 30"/>
            <p:cNvSpPr>
              <a:spLocks noChangeShapeType="1"/>
            </p:cNvSpPr>
            <p:nvPr/>
          </p:nvSpPr>
          <p:spPr bwMode="gray">
            <a:xfrm>
              <a:off x="-1540" y="23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59" name="Line 31"/>
            <p:cNvSpPr>
              <a:spLocks noChangeShapeType="1"/>
            </p:cNvSpPr>
            <p:nvPr/>
          </p:nvSpPr>
          <p:spPr bwMode="gray">
            <a:xfrm>
              <a:off x="-1540" y="24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0" name="Line 32"/>
            <p:cNvSpPr>
              <a:spLocks noChangeShapeType="1"/>
            </p:cNvSpPr>
            <p:nvPr/>
          </p:nvSpPr>
          <p:spPr bwMode="gray">
            <a:xfrm>
              <a:off x="-1540" y="25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1" name="Line 33"/>
            <p:cNvSpPr>
              <a:spLocks noChangeShapeType="1"/>
            </p:cNvSpPr>
            <p:nvPr/>
          </p:nvSpPr>
          <p:spPr bwMode="gray">
            <a:xfrm>
              <a:off x="-1540" y="26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gray">
            <a:xfrm>
              <a:off x="-1540" y="26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3" name="Line 35"/>
            <p:cNvSpPr>
              <a:spLocks noChangeShapeType="1"/>
            </p:cNvSpPr>
            <p:nvPr/>
          </p:nvSpPr>
          <p:spPr bwMode="gray">
            <a:xfrm>
              <a:off x="-1540" y="27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4" name="Line 36"/>
            <p:cNvSpPr>
              <a:spLocks noChangeShapeType="1"/>
            </p:cNvSpPr>
            <p:nvPr/>
          </p:nvSpPr>
          <p:spPr bwMode="gray">
            <a:xfrm>
              <a:off x="-1540" y="28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5" name="Line 37"/>
            <p:cNvSpPr>
              <a:spLocks noChangeShapeType="1"/>
            </p:cNvSpPr>
            <p:nvPr/>
          </p:nvSpPr>
          <p:spPr bwMode="gray">
            <a:xfrm>
              <a:off x="-1540" y="29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gray">
            <a:xfrm>
              <a:off x="-1540" y="29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7" name="Line 39"/>
            <p:cNvSpPr>
              <a:spLocks noChangeShapeType="1"/>
            </p:cNvSpPr>
            <p:nvPr/>
          </p:nvSpPr>
          <p:spPr bwMode="gray">
            <a:xfrm>
              <a:off x="-1540" y="30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8" name="Line 40"/>
            <p:cNvSpPr>
              <a:spLocks noChangeShapeType="1"/>
            </p:cNvSpPr>
            <p:nvPr/>
          </p:nvSpPr>
          <p:spPr bwMode="gray">
            <a:xfrm>
              <a:off x="-1540" y="31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69" name="Line 41"/>
            <p:cNvSpPr>
              <a:spLocks noChangeShapeType="1"/>
            </p:cNvSpPr>
            <p:nvPr/>
          </p:nvSpPr>
          <p:spPr bwMode="gray">
            <a:xfrm>
              <a:off x="-1540" y="32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0" name="Line 42"/>
            <p:cNvSpPr>
              <a:spLocks noChangeShapeType="1"/>
            </p:cNvSpPr>
            <p:nvPr/>
          </p:nvSpPr>
          <p:spPr bwMode="gray">
            <a:xfrm>
              <a:off x="-1540" y="32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1" name="Line 43"/>
            <p:cNvSpPr>
              <a:spLocks noChangeShapeType="1"/>
            </p:cNvSpPr>
            <p:nvPr/>
          </p:nvSpPr>
          <p:spPr bwMode="gray">
            <a:xfrm>
              <a:off x="-1540" y="33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2" name="Line 44"/>
            <p:cNvSpPr>
              <a:spLocks noChangeShapeType="1"/>
            </p:cNvSpPr>
            <p:nvPr/>
          </p:nvSpPr>
          <p:spPr bwMode="gray">
            <a:xfrm>
              <a:off x="-1540" y="34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3" name="Line 45"/>
            <p:cNvSpPr>
              <a:spLocks noChangeShapeType="1"/>
            </p:cNvSpPr>
            <p:nvPr/>
          </p:nvSpPr>
          <p:spPr bwMode="gray">
            <a:xfrm>
              <a:off x="-1540" y="35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4" name="Line 46"/>
            <p:cNvSpPr>
              <a:spLocks noChangeShapeType="1"/>
            </p:cNvSpPr>
            <p:nvPr/>
          </p:nvSpPr>
          <p:spPr bwMode="gray">
            <a:xfrm>
              <a:off x="-1540" y="3592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5" name="Line 48"/>
            <p:cNvSpPr>
              <a:spLocks noChangeShapeType="1"/>
            </p:cNvSpPr>
            <p:nvPr/>
          </p:nvSpPr>
          <p:spPr bwMode="gray">
            <a:xfrm>
              <a:off x="-1540" y="8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6" name="Line 49"/>
            <p:cNvSpPr>
              <a:spLocks noChangeShapeType="1"/>
            </p:cNvSpPr>
            <p:nvPr/>
          </p:nvSpPr>
          <p:spPr bwMode="gray">
            <a:xfrm>
              <a:off x="-1540" y="8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gray">
            <a:xfrm>
              <a:off x="-1540" y="9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gray">
            <a:xfrm>
              <a:off x="-1540" y="10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79" name="Line 52"/>
            <p:cNvSpPr>
              <a:spLocks noChangeShapeType="1"/>
            </p:cNvSpPr>
            <p:nvPr/>
          </p:nvSpPr>
          <p:spPr bwMode="gray">
            <a:xfrm>
              <a:off x="-1540" y="11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0" name="Line 53"/>
            <p:cNvSpPr>
              <a:spLocks noChangeShapeType="1"/>
            </p:cNvSpPr>
            <p:nvPr/>
          </p:nvSpPr>
          <p:spPr bwMode="gray">
            <a:xfrm>
              <a:off x="-1540" y="11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1" name="Line 54"/>
            <p:cNvSpPr>
              <a:spLocks noChangeShapeType="1"/>
            </p:cNvSpPr>
            <p:nvPr/>
          </p:nvSpPr>
          <p:spPr bwMode="gray">
            <a:xfrm>
              <a:off x="-1540" y="12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2" name="Line 55"/>
            <p:cNvSpPr>
              <a:spLocks noChangeShapeType="1"/>
            </p:cNvSpPr>
            <p:nvPr/>
          </p:nvSpPr>
          <p:spPr bwMode="gray">
            <a:xfrm>
              <a:off x="-1540" y="13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3" name="Line 56"/>
            <p:cNvSpPr>
              <a:spLocks noChangeShapeType="1"/>
            </p:cNvSpPr>
            <p:nvPr/>
          </p:nvSpPr>
          <p:spPr bwMode="gray">
            <a:xfrm>
              <a:off x="-1540" y="14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4" name="Line 57"/>
            <p:cNvSpPr>
              <a:spLocks noChangeShapeType="1"/>
            </p:cNvSpPr>
            <p:nvPr/>
          </p:nvSpPr>
          <p:spPr bwMode="gray">
            <a:xfrm>
              <a:off x="-1540" y="14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5" name="Line 58"/>
            <p:cNvSpPr>
              <a:spLocks noChangeShapeType="1"/>
            </p:cNvSpPr>
            <p:nvPr/>
          </p:nvSpPr>
          <p:spPr bwMode="gray">
            <a:xfrm>
              <a:off x="-1540" y="15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6" name="Line 59"/>
            <p:cNvSpPr>
              <a:spLocks noChangeShapeType="1"/>
            </p:cNvSpPr>
            <p:nvPr/>
          </p:nvSpPr>
          <p:spPr bwMode="gray">
            <a:xfrm>
              <a:off x="-1540" y="16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7" name="Line 60"/>
            <p:cNvSpPr>
              <a:spLocks noChangeShapeType="1"/>
            </p:cNvSpPr>
            <p:nvPr/>
          </p:nvSpPr>
          <p:spPr bwMode="gray">
            <a:xfrm>
              <a:off x="-1540" y="17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8" name="Line 61"/>
            <p:cNvSpPr>
              <a:spLocks noChangeShapeType="1"/>
            </p:cNvSpPr>
            <p:nvPr/>
          </p:nvSpPr>
          <p:spPr bwMode="gray">
            <a:xfrm>
              <a:off x="-1540" y="17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89" name="Line 62"/>
            <p:cNvSpPr>
              <a:spLocks noChangeShapeType="1"/>
            </p:cNvSpPr>
            <p:nvPr/>
          </p:nvSpPr>
          <p:spPr bwMode="gray">
            <a:xfrm>
              <a:off x="-1540" y="18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90" name="Line 63"/>
            <p:cNvSpPr>
              <a:spLocks noChangeShapeType="1"/>
            </p:cNvSpPr>
            <p:nvPr/>
          </p:nvSpPr>
          <p:spPr bwMode="gray">
            <a:xfrm>
              <a:off x="-1540" y="194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91" name="Line 64"/>
            <p:cNvSpPr>
              <a:spLocks noChangeShapeType="1"/>
            </p:cNvSpPr>
            <p:nvPr/>
          </p:nvSpPr>
          <p:spPr bwMode="gray">
            <a:xfrm>
              <a:off x="-1540" y="201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92" name="Line 65"/>
            <p:cNvSpPr>
              <a:spLocks noChangeShapeType="1"/>
            </p:cNvSpPr>
            <p:nvPr/>
          </p:nvSpPr>
          <p:spPr bwMode="gray">
            <a:xfrm>
              <a:off x="-1540" y="2091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  <p:sp>
          <p:nvSpPr>
            <p:cNvPr id="93" name="Line 66"/>
            <p:cNvSpPr>
              <a:spLocks noChangeShapeType="1"/>
            </p:cNvSpPr>
            <p:nvPr/>
          </p:nvSpPr>
          <p:spPr bwMode="gray">
            <a:xfrm>
              <a:off x="-1540" y="2166"/>
              <a:ext cx="1540" cy="0"/>
            </a:xfrm>
            <a:prstGeom prst="line">
              <a:avLst/>
            </a:prstGeom>
            <a:noFill/>
            <a:ln w="6350">
              <a:solidFill>
                <a:srgbClr val="E2E5F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4B4B4B"/>
                </a:solidFill>
                <a:latin typeface="Arial" charset="0"/>
              </a:endParaRPr>
            </a:p>
          </p:txBody>
        </p:sp>
      </p:grpSp>
      <p:sp>
        <p:nvSpPr>
          <p:cNvPr id="19498" name="AutoShape 56"/>
          <p:cNvSpPr>
            <a:spLocks noChangeArrowheads="1"/>
          </p:cNvSpPr>
          <p:nvPr/>
        </p:nvSpPr>
        <p:spPr bwMode="gray">
          <a:xfrm flipH="1">
            <a:off x="1828800" y="1570244"/>
            <a:ext cx="6858000" cy="4327114"/>
          </a:xfrm>
          <a:prstGeom prst="homePlate">
            <a:avLst>
              <a:gd name="adj" fmla="val 25440"/>
            </a:avLst>
          </a:prstGeom>
          <a:solidFill>
            <a:schemeClr val="tx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9500" name="Group 7"/>
          <p:cNvGrpSpPr>
            <a:grpSpLocks/>
          </p:cNvGrpSpPr>
          <p:nvPr/>
        </p:nvGrpSpPr>
        <p:grpSpPr bwMode="auto">
          <a:xfrm>
            <a:off x="3200400" y="1774032"/>
            <a:ext cx="5327650" cy="3919537"/>
            <a:chOff x="3200400" y="2071150"/>
            <a:chExt cx="5327650" cy="353115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Rectangle 10"/>
            <p:cNvSpPr>
              <a:spLocks noChangeArrowheads="1"/>
            </p:cNvSpPr>
            <p:nvPr/>
          </p:nvSpPr>
          <p:spPr bwMode="gray">
            <a:xfrm>
              <a:off x="3200400" y="5064547"/>
              <a:ext cx="5327650" cy="537753"/>
            </a:xfrm>
            <a:prstGeom prst="rect">
              <a:avLst/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rIns="45720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chemeClr val="bg2"/>
                  </a:solidFill>
                  <a:latin typeface="+mn-lt"/>
                </a:rPr>
                <a:t>Reside in an eligible jurisdiction</a:t>
              </a:r>
            </a:p>
          </p:txBody>
        </p:sp>
        <p:sp>
          <p:nvSpPr>
            <p:cNvPr id="51" name="Rectangle 11"/>
            <p:cNvSpPr>
              <a:spLocks noChangeArrowheads="1"/>
            </p:cNvSpPr>
            <p:nvPr/>
          </p:nvSpPr>
          <p:spPr bwMode="gray">
            <a:xfrm>
              <a:off x="3200400" y="4373763"/>
              <a:ext cx="5327650" cy="570647"/>
            </a:xfrm>
            <a:prstGeom prst="rect">
              <a:avLst/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rIns="45720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chemeClr val="bg2"/>
                  </a:solidFill>
                  <a:latin typeface="+mn-lt"/>
                </a:rPr>
                <a:t>Have more than $50,000 held in eligible accounts</a:t>
              </a:r>
            </a:p>
          </p:txBody>
        </p:sp>
        <p:sp>
          <p:nvSpPr>
            <p:cNvPr id="52" name="Rectangle 12"/>
            <p:cNvSpPr>
              <a:spLocks noChangeArrowheads="1"/>
            </p:cNvSpPr>
            <p:nvPr/>
          </p:nvSpPr>
          <p:spPr bwMode="gray">
            <a:xfrm>
              <a:off x="3200400" y="2761934"/>
              <a:ext cx="5327650" cy="1497414"/>
            </a:xfrm>
            <a:prstGeom prst="rect">
              <a:avLst/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rIns="45720" anchor="ctr"/>
            <a:lstStyle/>
            <a:p>
              <a:pPr eaLnBrk="0" hangingPunct="0">
                <a:defRPr/>
              </a:pPr>
              <a:endParaRPr lang="en-US" sz="1800" dirty="0">
                <a:solidFill>
                  <a:schemeClr val="bg2"/>
                </a:solidFill>
                <a:latin typeface="+mn-lt"/>
              </a:endParaRPr>
            </a:p>
            <a:p>
              <a:pPr eaLnBrk="0" hangingPunct="0">
                <a:defRPr/>
              </a:pPr>
              <a:r>
                <a:rPr lang="en-US" sz="1800" dirty="0">
                  <a:solidFill>
                    <a:schemeClr val="bg2"/>
                  </a:solidFill>
                  <a:latin typeface="+mn-lt"/>
                </a:rPr>
                <a:t>Want to use proceeds for almost any personal </a:t>
              </a:r>
              <a:r>
                <a:rPr lang="en-US" sz="1800" dirty="0" smtClean="0">
                  <a:solidFill>
                    <a:schemeClr val="bg2"/>
                  </a:solidFill>
                  <a:latin typeface="+mn-lt"/>
                </a:rPr>
                <a:t/>
              </a:r>
              <a:br>
                <a:rPr lang="en-US" sz="1800" dirty="0" smtClean="0">
                  <a:solidFill>
                    <a:schemeClr val="bg2"/>
                  </a:solidFill>
                  <a:latin typeface="+mn-lt"/>
                </a:rPr>
              </a:br>
              <a:r>
                <a:rPr lang="en-US" sz="1800" dirty="0" smtClean="0">
                  <a:solidFill>
                    <a:schemeClr val="bg2"/>
                  </a:solidFill>
                  <a:latin typeface="+mn-lt"/>
                </a:rPr>
                <a:t>or </a:t>
              </a:r>
              <a:r>
                <a:rPr lang="en-US" sz="1800" dirty="0">
                  <a:solidFill>
                    <a:schemeClr val="bg2"/>
                  </a:solidFill>
                  <a:latin typeface="+mn-lt"/>
                </a:rPr>
                <a:t>business need—except to </a:t>
              </a:r>
              <a:endParaRPr lang="en-US" sz="1800" dirty="0">
                <a:solidFill>
                  <a:schemeClr val="bg2"/>
                </a:solidFill>
                <a:latin typeface="Arial" pitchFamily="34" charset="0"/>
              </a:endParaRPr>
            </a:p>
            <a:p>
              <a:pPr marL="230188" indent="-230188" eaLnBrk="0" hangingPunct="0"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bg2"/>
                  </a:solidFill>
                  <a:latin typeface="Arial" pitchFamily="34" charset="0"/>
                </a:rPr>
                <a:t>Purchase or trade securities; </a:t>
              </a:r>
            </a:p>
            <a:p>
              <a:pPr marL="230188" indent="-230188" eaLnBrk="0" hangingPunct="0"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bg2"/>
                  </a:solidFill>
                  <a:latin typeface="Arial" pitchFamily="34" charset="0"/>
                </a:rPr>
                <a:t>Meet margin calls relating to securities purchases; or </a:t>
              </a:r>
            </a:p>
            <a:p>
              <a:pPr marL="230188" indent="-230188" eaLnBrk="0" hangingPunct="0"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bg2"/>
                  </a:solidFill>
                  <a:latin typeface="Arial" pitchFamily="34" charset="0"/>
                </a:rPr>
                <a:t>Reduce or retire indebtedness incurred to purchase, </a:t>
              </a:r>
              <a:br>
                <a:rPr lang="en-US" sz="1400" dirty="0" smtClean="0">
                  <a:solidFill>
                    <a:schemeClr val="bg2"/>
                  </a:solidFill>
                  <a:latin typeface="Arial" pitchFamily="34" charset="0"/>
                </a:rPr>
              </a:br>
              <a:r>
                <a:rPr lang="en-US" sz="1400" dirty="0" smtClean="0">
                  <a:solidFill>
                    <a:schemeClr val="bg2"/>
                  </a:solidFill>
                  <a:latin typeface="Arial" pitchFamily="34" charset="0"/>
                </a:rPr>
                <a:t>carry or trade securities</a:t>
              </a:r>
            </a:p>
            <a:p>
              <a:pPr eaLnBrk="0" hangingPunct="0">
                <a:defRPr/>
              </a:pPr>
              <a:endParaRPr lang="en-US" sz="18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3" name="Rectangle 13"/>
            <p:cNvSpPr>
              <a:spLocks noChangeArrowheads="1"/>
            </p:cNvSpPr>
            <p:nvPr/>
          </p:nvSpPr>
          <p:spPr bwMode="gray">
            <a:xfrm>
              <a:off x="3200400" y="2071150"/>
              <a:ext cx="5327650" cy="576368"/>
            </a:xfrm>
            <a:prstGeom prst="rect">
              <a:avLst/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rIns="45720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chemeClr val="bg2"/>
                  </a:solidFill>
                  <a:latin typeface="+mn-lt"/>
                </a:rPr>
                <a:t>Want to borrow without interrupting their </a:t>
              </a:r>
              <a:br>
                <a:rPr lang="en-US" sz="1800" dirty="0">
                  <a:solidFill>
                    <a:schemeClr val="bg2"/>
                  </a:solidFill>
                  <a:latin typeface="+mn-lt"/>
                </a:rPr>
              </a:br>
              <a:r>
                <a:rPr lang="en-US" sz="1800" dirty="0">
                  <a:solidFill>
                    <a:schemeClr val="bg2"/>
                  </a:solidFill>
                  <a:latin typeface="+mn-lt"/>
                </a:rPr>
                <a:t>long-term strategy</a:t>
              </a:r>
            </a:p>
          </p:txBody>
        </p:sp>
      </p:grpSp>
      <p:sp>
        <p:nvSpPr>
          <p:cNvPr id="19505" name="Rectangle 14"/>
          <p:cNvSpPr>
            <a:spLocks noChangeArrowheads="1"/>
          </p:cNvSpPr>
          <p:nvPr/>
        </p:nvSpPr>
        <p:spPr bwMode="gray">
          <a:xfrm>
            <a:off x="631825" y="2651125"/>
            <a:ext cx="2141538" cy="2165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gray">
          <a:xfrm>
            <a:off x="826295" y="2822091"/>
            <a:ext cx="1784196" cy="1823419"/>
          </a:xfrm>
          <a:prstGeom prst="rect">
            <a:avLst/>
          </a:prstGeom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Clients</a:t>
            </a:r>
            <a:br>
              <a:rPr lang="en-US" b="1" dirty="0">
                <a:solidFill>
                  <a:srgbClr val="FFFFFF"/>
                </a:solidFill>
                <a:latin typeface="Arial" pitchFamily="34" charset="0"/>
                <a:cs typeface="Arial" charset="0"/>
              </a:rPr>
            </a:b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Who:</a:t>
            </a:r>
          </a:p>
        </p:txBody>
      </p:sp>
      <p:sp>
        <p:nvSpPr>
          <p:cNvPr id="1950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Market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28600" y="1293813"/>
            <a:ext cx="8686800" cy="4878387"/>
            <a:chOff x="228600" y="1293813"/>
            <a:chExt cx="8686800" cy="4878387"/>
          </a:xfrm>
        </p:grpSpPr>
        <p:sp>
          <p:nvSpPr>
            <p:cNvPr id="60" name="Oval 59"/>
            <p:cNvSpPr/>
            <p:nvPr/>
          </p:nvSpPr>
          <p:spPr bwMode="auto">
            <a:xfrm>
              <a:off x="228600" y="1295400"/>
              <a:ext cx="8686800" cy="487680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4B4B4B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1" name="Rectangle 13"/>
            <p:cNvSpPr>
              <a:spLocks noChangeArrowheads="1"/>
            </p:cNvSpPr>
            <p:nvPr/>
          </p:nvSpPr>
          <p:spPr bwMode="gray">
            <a:xfrm>
              <a:off x="5938838" y="1293813"/>
              <a:ext cx="2972684" cy="48767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>
                <a:solidFill>
                  <a:srgbClr val="4B4B4B"/>
                </a:solidFill>
              </a:endParaRPr>
            </a:p>
          </p:txBody>
        </p:sp>
        <p:sp>
          <p:nvSpPr>
            <p:cNvPr id="62" name="AutoShape 14"/>
            <p:cNvSpPr>
              <a:spLocks noChangeArrowheads="1"/>
            </p:cNvSpPr>
            <p:nvPr/>
          </p:nvSpPr>
          <p:spPr bwMode="gray">
            <a:xfrm rot="16200000" flipH="1">
              <a:off x="6621463" y="617538"/>
              <a:ext cx="1608137" cy="2960687"/>
            </a:xfrm>
            <a:prstGeom prst="homePlate">
              <a:avLst>
                <a:gd name="adj" fmla="val 47421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srgbClr val="4B4B4B"/>
                </a:solidFill>
                <a:latin typeface="Arial" pitchFamily="34" charset="0"/>
              </a:endParaRPr>
            </a:p>
          </p:txBody>
        </p:sp>
        <p:sp>
          <p:nvSpPr>
            <p:cNvPr id="63" name="AutoShape 16"/>
            <p:cNvSpPr>
              <a:spLocks noChangeArrowheads="1"/>
            </p:cNvSpPr>
            <p:nvPr/>
          </p:nvSpPr>
          <p:spPr bwMode="gray">
            <a:xfrm rot="16200000" flipH="1">
              <a:off x="6621463" y="981075"/>
              <a:ext cx="1608137" cy="2233613"/>
            </a:xfrm>
            <a:prstGeom prst="homePlate">
              <a:avLst>
                <a:gd name="adj" fmla="val 62787"/>
              </a:avLst>
            </a:prstGeom>
            <a:gradFill rotWithShape="1">
              <a:gsLst>
                <a:gs pos="0">
                  <a:schemeClr val="tx1">
                    <a:lumMod val="20000"/>
                    <a:lumOff val="80000"/>
                  </a:scheme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srgbClr val="4B4B4B"/>
                </a:solidFill>
                <a:latin typeface="Arial" pitchFamily="34" charset="0"/>
              </a:endParaRPr>
            </a:p>
          </p:txBody>
        </p:sp>
        <p:sp>
          <p:nvSpPr>
            <p:cNvPr id="64" name="AutoShape 14"/>
            <p:cNvSpPr>
              <a:spLocks noChangeArrowheads="1"/>
            </p:cNvSpPr>
            <p:nvPr/>
          </p:nvSpPr>
          <p:spPr bwMode="gray">
            <a:xfrm rot="5400000" flipH="1">
              <a:off x="6621463" y="3887788"/>
              <a:ext cx="1608137" cy="2960687"/>
            </a:xfrm>
            <a:prstGeom prst="homePlate">
              <a:avLst>
                <a:gd name="adj" fmla="val 4742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srgbClr val="4B4B4B"/>
                </a:solidFill>
                <a:latin typeface="Arial" pitchFamily="34" charset="0"/>
              </a:endParaRPr>
            </a:p>
          </p:txBody>
        </p:sp>
        <p:sp>
          <p:nvSpPr>
            <p:cNvPr id="65" name="AutoShape 16"/>
            <p:cNvSpPr>
              <a:spLocks noChangeArrowheads="1"/>
            </p:cNvSpPr>
            <p:nvPr/>
          </p:nvSpPr>
          <p:spPr bwMode="gray">
            <a:xfrm rot="5400000" flipH="1">
              <a:off x="6621463" y="4251325"/>
              <a:ext cx="1608137" cy="2233613"/>
            </a:xfrm>
            <a:prstGeom prst="homePlate">
              <a:avLst>
                <a:gd name="adj" fmla="val 6278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srgbClr val="4B4B4B"/>
                </a:solidFill>
                <a:latin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28600" y="1293813"/>
              <a:ext cx="114300" cy="48768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en-US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67" name="Text Box 2"/>
          <p:cNvSpPr txBox="1">
            <a:spLocks noChangeArrowheads="1"/>
          </p:cNvSpPr>
          <p:nvPr/>
        </p:nvSpPr>
        <p:spPr bwMode="gray">
          <a:xfrm>
            <a:off x="457200" y="1298575"/>
            <a:ext cx="5334000" cy="487362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Ins="45720"/>
          <a:lstStyle>
            <a:lvl1pPr marL="171450" indent="-171450">
              <a:defRPr>
                <a:solidFill>
                  <a:srgbClr val="00B2EF"/>
                </a:solidFill>
                <a:latin typeface="Arial" charset="0"/>
              </a:defRPr>
            </a:lvl1pPr>
            <a:lvl2pPr marL="458788" indent="-174625">
              <a:defRPr sz="16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bg2"/>
                </a:solidFill>
                <a:latin typeface="Arial" charset="0"/>
              </a:defRPr>
            </a:lvl9pPr>
          </a:lstStyle>
          <a:p>
            <a:pPr marL="173038" indent="-173038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Bridge loans and cash flow</a:t>
            </a:r>
          </a:p>
          <a:p>
            <a:pPr marL="173038" indent="-173038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Business or commercial loans </a:t>
            </a:r>
          </a:p>
          <a:p>
            <a:pPr marL="460375" lvl="1" eaLnBrk="0" hangingPunct="0">
              <a:buClr>
                <a:schemeClr val="bg2"/>
              </a:buClr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Acquisition</a:t>
            </a:r>
          </a:p>
          <a:p>
            <a:pPr marL="460375" lvl="1" eaLnBrk="0" hangingPunct="0">
              <a:buClr>
                <a:schemeClr val="bg2"/>
              </a:buClr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Capital improvements</a:t>
            </a:r>
          </a:p>
          <a:p>
            <a:pPr marL="460375" lvl="1" eaLnBrk="0" hangingPunct="0">
              <a:buClr>
                <a:schemeClr val="bg2"/>
              </a:buClr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Expansion</a:t>
            </a:r>
          </a:p>
          <a:p>
            <a:pPr marL="460375" lvl="1" eaLnBrk="0" hangingPunct="0">
              <a:buClr>
                <a:schemeClr val="bg2"/>
              </a:buClr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Working capital</a:t>
            </a:r>
          </a:p>
          <a:p>
            <a:pPr marL="460375" lvl="1" eaLnBrk="0" hangingPunct="0">
              <a:buClr>
                <a:schemeClr val="bg2"/>
              </a:buClr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General expenses</a:t>
            </a:r>
          </a:p>
          <a:p>
            <a:pPr marL="173038" indent="-173038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Alternative or supplement to bank loans</a:t>
            </a:r>
          </a:p>
          <a:p>
            <a:pPr marL="173038" indent="-173038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Real estate</a:t>
            </a:r>
          </a:p>
          <a:p>
            <a:pPr marL="460375" lvl="1" eaLnBrk="0" hangingPunct="0">
              <a:buClr>
                <a:schemeClr val="bg2"/>
              </a:buClr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Primary homes</a:t>
            </a:r>
          </a:p>
          <a:p>
            <a:pPr marL="460375" lvl="1" eaLnBrk="0" hangingPunct="0">
              <a:buClr>
                <a:schemeClr val="bg2"/>
              </a:buClr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Secondary homes</a:t>
            </a:r>
          </a:p>
          <a:p>
            <a:pPr marL="460375" lvl="1" eaLnBrk="0" hangingPunct="0">
              <a:buClr>
                <a:schemeClr val="bg2"/>
              </a:buClr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Investment properties</a:t>
            </a:r>
          </a:p>
          <a:p>
            <a:pPr marL="460375" lvl="1" eaLnBrk="0" hangingPunct="0">
              <a:buClr>
                <a:schemeClr val="bg2"/>
              </a:buClr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Renovation</a:t>
            </a:r>
          </a:p>
          <a:p>
            <a:pPr marL="173038" indent="-173038" eaLnBrk="0" hangingPunct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Other commercial or personal needs</a:t>
            </a:r>
          </a:p>
          <a:p>
            <a:pPr marL="460375" lvl="1" eaLnBrk="0" hangingPunct="0">
              <a:buClr>
                <a:schemeClr val="bg2"/>
              </a:buClr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Short-term funds for unexpected events</a:t>
            </a:r>
          </a:p>
          <a:p>
            <a:pPr marL="460375" lvl="1" eaLnBrk="0" hangingPunct="0">
              <a:buClr>
                <a:schemeClr val="bg2"/>
              </a:buClr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Debt consolidation</a:t>
            </a:r>
          </a:p>
          <a:p>
            <a:pPr marL="460375" lvl="1" eaLnBrk="0" hangingPunct="0">
              <a:buClr>
                <a:schemeClr val="bg2"/>
              </a:buClr>
              <a:buFont typeface="Arial" panose="020B0604020202020204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Tuition</a:t>
            </a:r>
          </a:p>
        </p:txBody>
      </p:sp>
      <p:pic>
        <p:nvPicPr>
          <p:cNvPr id="6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8780" r="8807" b="78763"/>
          <a:stretch>
            <a:fillRect/>
          </a:stretch>
        </p:blipFill>
        <p:spPr bwMode="auto">
          <a:xfrm>
            <a:off x="6153150" y="3544888"/>
            <a:ext cx="2533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LoanAdvance May Be Used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187" y="6246168"/>
            <a:ext cx="8686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400"/>
              </a:spcBef>
              <a:buClr>
                <a:srgbClr val="9F9B74"/>
              </a:buClr>
              <a:defRPr/>
            </a:pPr>
            <a:r>
              <a:rPr lang="en-US" sz="800" kern="0" dirty="0">
                <a:solidFill>
                  <a:srgbClr val="000000"/>
                </a:solidFill>
                <a:latin typeface="Arial"/>
              </a:rPr>
              <a:t>*If balance is paid down to zero, a new form will have to be submitted in order </a:t>
            </a:r>
            <a:r>
              <a:rPr lang="en-US" sz="800" kern="0" dirty="0" smtClean="0">
                <a:solidFill>
                  <a:srgbClr val="000000"/>
                </a:solidFill>
                <a:latin typeface="Arial"/>
              </a:rPr>
              <a:t>to re-establish </a:t>
            </a:r>
            <a:r>
              <a:rPr lang="en-US" sz="800" kern="0" dirty="0">
                <a:solidFill>
                  <a:srgbClr val="000000"/>
                </a:solidFill>
                <a:latin typeface="Arial"/>
              </a:rPr>
              <a:t>the line of credit.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Benefits to Clients</a:t>
            </a:r>
            <a:br>
              <a:rPr lang="en-US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646" y="1646336"/>
            <a:ext cx="4346116" cy="4174929"/>
          </a:xfrm>
        </p:spPr>
        <p:txBody>
          <a:bodyPr anchor="ctr"/>
          <a:lstStyle/>
          <a:p>
            <a:pPr lvl="0"/>
            <a:r>
              <a:rPr lang="en-US" dirty="0" smtClean="0"/>
              <a:t>Meet short-term needs without </a:t>
            </a:r>
            <a:br>
              <a:rPr lang="en-US" dirty="0" smtClean="0"/>
            </a:br>
            <a:r>
              <a:rPr lang="en-US" dirty="0" smtClean="0"/>
              <a:t>interrupting long-range investment plan</a:t>
            </a:r>
          </a:p>
          <a:p>
            <a:r>
              <a:rPr lang="en-US" dirty="0" smtClean="0"/>
              <a:t>Clients receive liability management advice from their established and trusted advisor</a:t>
            </a:r>
          </a:p>
          <a:p>
            <a:pPr lvl="0"/>
            <a:r>
              <a:rPr lang="en-US" dirty="0" smtClean="0"/>
              <a:t>Ability to pledge managed accounts as collateral</a:t>
            </a:r>
          </a:p>
          <a:p>
            <a:pPr lvl="0"/>
            <a:r>
              <a:rPr lang="en-US" dirty="0" smtClean="0"/>
              <a:t>No fees to establish</a:t>
            </a:r>
          </a:p>
          <a:p>
            <a:pPr lvl="0"/>
            <a:r>
              <a:rPr lang="en-US" dirty="0" smtClean="0"/>
              <a:t>No repayment schedule as long as the required equity level is maintained in the brokerage account</a:t>
            </a:r>
          </a:p>
          <a:p>
            <a:pPr lvl="0"/>
            <a:r>
              <a:rPr lang="en-US" dirty="0" smtClean="0"/>
              <a:t>The principal balance can be paid </a:t>
            </a:r>
            <a:br>
              <a:rPr lang="en-US" dirty="0" smtClean="0"/>
            </a:br>
            <a:r>
              <a:rPr lang="en-US" dirty="0" smtClean="0"/>
              <a:t>anytime without penalty*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 bwMode="gray">
          <a:xfrm>
            <a:off x="228600" y="1295400"/>
            <a:ext cx="8686800" cy="487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7" name="Rectangle 68"/>
          <p:cNvSpPr>
            <a:spLocks noChangeArrowheads="1"/>
          </p:cNvSpPr>
          <p:nvPr/>
        </p:nvSpPr>
        <p:spPr bwMode="gray">
          <a:xfrm>
            <a:off x="4038598" y="1639094"/>
            <a:ext cx="1600201" cy="4189413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58" name="Rectangle 48"/>
          <p:cNvSpPr>
            <a:spLocks noChangeArrowheads="1"/>
          </p:cNvSpPr>
          <p:nvPr/>
        </p:nvSpPr>
        <p:spPr bwMode="gray">
          <a:xfrm>
            <a:off x="466645" y="1631950"/>
            <a:ext cx="3952955" cy="42037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Meet short-term needs without </a:t>
            </a:r>
            <a:br>
              <a:rPr lang="en-US" sz="1600" dirty="0">
                <a:solidFill>
                  <a:schemeClr val="bg2"/>
                </a:solidFill>
                <a:latin typeface="+mn-lt"/>
              </a:rPr>
            </a:br>
            <a:r>
              <a:rPr lang="en-US" sz="1600" dirty="0">
                <a:solidFill>
                  <a:schemeClr val="bg2"/>
                </a:solidFill>
                <a:latin typeface="+mn-lt"/>
              </a:rPr>
              <a:t>interrupting long-range investment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Clients receive liability management advice from their established and trusted advisor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Ability to pledge managed accounts as collateral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No fees to establish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No repayment schedule as long as the required equity level is maintained in the brokerage account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The principal balance can be paid </a:t>
            </a:r>
            <a:br>
              <a:rPr lang="en-US" sz="1600" dirty="0">
                <a:solidFill>
                  <a:schemeClr val="bg2"/>
                </a:solidFill>
                <a:latin typeface="+mn-lt"/>
              </a:rPr>
            </a:br>
            <a:r>
              <a:rPr lang="en-US" sz="1600" dirty="0">
                <a:solidFill>
                  <a:schemeClr val="bg2"/>
                </a:solidFill>
                <a:latin typeface="+mn-lt"/>
              </a:rPr>
              <a:t>anytime without penalty*</a:t>
            </a:r>
          </a:p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59" name="AutoShape 50"/>
          <p:cNvSpPr>
            <a:spLocks noChangeArrowheads="1"/>
          </p:cNvSpPr>
          <p:nvPr/>
        </p:nvSpPr>
        <p:spPr bwMode="gray">
          <a:xfrm rot="10800000" flipH="1" flipV="1">
            <a:off x="4038600" y="1631949"/>
            <a:ext cx="1524000" cy="4203701"/>
          </a:xfrm>
          <a:prstGeom prst="homePlate">
            <a:avLst>
              <a:gd name="adj" fmla="val 70248"/>
            </a:avLst>
          </a:prstGeom>
          <a:gradFill rotWithShape="1">
            <a:gsLst>
              <a:gs pos="0">
                <a:srgbClr val="FFFF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60" name="Rectangle 53"/>
          <p:cNvSpPr>
            <a:spLocks noChangeArrowheads="1"/>
          </p:cNvSpPr>
          <p:nvPr/>
        </p:nvSpPr>
        <p:spPr bwMode="gray">
          <a:xfrm>
            <a:off x="5942012" y="1639094"/>
            <a:ext cx="2743200" cy="41894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62" name="AutoShape 57"/>
          <p:cNvSpPr>
            <a:spLocks noChangeArrowheads="1"/>
          </p:cNvSpPr>
          <p:nvPr/>
        </p:nvSpPr>
        <p:spPr bwMode="gray">
          <a:xfrm rot="-5400000">
            <a:off x="6912768" y="4054475"/>
            <a:ext cx="801688" cy="2746375"/>
          </a:xfrm>
          <a:prstGeom prst="homePlate">
            <a:avLst>
              <a:gd name="adj" fmla="val 100000"/>
            </a:avLst>
          </a:prstGeom>
          <a:gradFill>
            <a:gsLst>
              <a:gs pos="2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gray">
          <a:xfrm>
            <a:off x="5942012" y="2459504"/>
            <a:ext cx="2744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2"/>
                </a:solidFill>
              </a:rPr>
              <a:t>A financing solution that </a:t>
            </a:r>
            <a:r>
              <a:rPr lang="en-US" b="1" dirty="0" smtClean="0">
                <a:solidFill>
                  <a:schemeClr val="bg2"/>
                </a:solidFill>
              </a:rPr>
              <a:t/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b="1" dirty="0" smtClean="0">
                <a:solidFill>
                  <a:schemeClr val="bg2"/>
                </a:solidFill>
              </a:rPr>
              <a:t>may </a:t>
            </a:r>
            <a:r>
              <a:rPr lang="en-US" b="1" dirty="0">
                <a:solidFill>
                  <a:schemeClr val="bg2"/>
                </a:solidFill>
              </a:rPr>
              <a:t>help maximize and preserve clients’ net worth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b5616c6d-e406-4a7b-abd1-037bd7bd6b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9535adbc-4884-493e-8c50-3d2916a2402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2ea57de2-80be-4bd5-b14b-01c07eb47ae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bc339056-765b-4252-8880-d4b617fab36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b16e6ed7-1fe2-497c-b87c-10c20646866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8417ccc4-a13c-487a-a996-ff2c436cfac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1fce0ea0-695b-409f-b12a-9d8912692fa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0d5ed106-2dc5-4e8c-ae31-3f01d6af90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ee03817d-cb66-4f1f-87ed-482afcbf39e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1059e27f-877d-4c11-bd59-aa06749e82d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fe6c3156-c8a9-4c9c-a62a-a85cff8058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f4423fea-4688-4000-93c8-d34f529dc3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fdbdcbb6-4228-4f7f-ad70-566b66cc0f7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bc9d0650-dd17-4ec8-8aea-cf5a892eefe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b62ed018-e563-4979-8a4a-7586498f921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75025faf-b883-4f06-b4f1-3b35a922eee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bbf52716-7c4b-4d96-8afa-552534c873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d8325c7a-4d29-4ea4-8af4-898be5dfa4d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29681384"/>
  <p:tag name="SAVOCOMPONENTID" val="c7306fc5-73fd-4345-89f8-6391f748858b"/>
</p:tagLst>
</file>

<file path=ppt/theme/theme1.xml><?xml version="1.0" encoding="utf-8"?>
<a:theme xmlns:a="http://schemas.openxmlformats.org/drawingml/2006/main" name="BNYM Light">
  <a:themeElements>
    <a:clrScheme name="Custom 207">
      <a:dk1>
        <a:srgbClr val="4B4B4B"/>
      </a:dk1>
      <a:lt1>
        <a:srgbClr val="FFFFFF"/>
      </a:lt1>
      <a:dk2>
        <a:srgbClr val="4B4B4B"/>
      </a:dk2>
      <a:lt2>
        <a:srgbClr val="000000"/>
      </a:lt2>
      <a:accent1>
        <a:srgbClr val="FFD700"/>
      </a:accent1>
      <a:accent2>
        <a:srgbClr val="FFA100"/>
      </a:accent2>
      <a:accent3>
        <a:srgbClr val="00B2EF"/>
      </a:accent3>
      <a:accent4>
        <a:srgbClr val="69BE28"/>
      </a:accent4>
      <a:accent5>
        <a:srgbClr val="1EBFB3"/>
      </a:accent5>
      <a:accent6>
        <a:srgbClr val="E65032"/>
      </a:accent6>
      <a:hlink>
        <a:srgbClr val="00B2EF"/>
      </a:hlink>
      <a:folHlink>
        <a:srgbClr val="00B2E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b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lnSpc>
            <a:spcPct val="90000"/>
          </a:lnSpc>
          <a:defRPr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2015+PER+BNYM+PPTX+Template</Template>
  <TotalTime>140</TotalTime>
  <Words>799</Words>
  <Application>Microsoft Office PowerPoint</Application>
  <PresentationFormat>On-screen Show (4:3)</PresentationFormat>
  <Paragraphs>244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BNYM Light</vt:lpstr>
      <vt:lpstr>LoanAdvance®</vt:lpstr>
      <vt:lpstr>LoanAdvance® – An Overview </vt:lpstr>
      <vt:lpstr>LoanAdvance – Managed Accounts  </vt:lpstr>
      <vt:lpstr>LoanAdvance – International</vt:lpstr>
      <vt:lpstr>Comparison – LoanAdvance vs. Margin</vt:lpstr>
      <vt:lpstr>Competitive Landscape for Liability Management</vt:lpstr>
      <vt:lpstr>Target Market </vt:lpstr>
      <vt:lpstr>How LoanAdvance May Be Used </vt:lpstr>
      <vt:lpstr>Benefits to Clients </vt:lpstr>
      <vt:lpstr>Benefits to Advisors</vt:lpstr>
      <vt:lpstr>Meeting Client Needs</vt:lpstr>
      <vt:lpstr>Eligibility</vt:lpstr>
      <vt:lpstr>Best Practices </vt:lpstr>
      <vt:lpstr>LoanAdvance Marketing Toolkit</vt:lpstr>
      <vt:lpstr>Additional Opportunities to Increase Adoption</vt:lpstr>
      <vt:lpstr>Support</vt:lpstr>
      <vt:lpstr>Thank You</vt:lpstr>
      <vt:lpstr>PowerPoint Presentation</vt:lpstr>
      <vt:lpstr>PowerPoint Presentation</vt:lpstr>
    </vt:vector>
  </TitlesOfParts>
  <Company>HBS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  Introducing Financial Organizations</dc:title>
  <dc:creator>hbesvc</dc:creator>
  <cp:lastModifiedBy>Andrus, Crystal</cp:lastModifiedBy>
  <cp:revision>47</cp:revision>
  <dcterms:created xsi:type="dcterms:W3CDTF">2013-03-12T07:04:02Z</dcterms:created>
  <dcterms:modified xsi:type="dcterms:W3CDTF">2015-06-08T19:47:23Z</dcterms:modified>
</cp:coreProperties>
</file>